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25"/>
  </p:handoutMasterIdLst>
  <p:sldIdLst>
    <p:sldId id="284" r:id="rId2"/>
    <p:sldId id="257" r:id="rId3"/>
    <p:sldId id="305" r:id="rId4"/>
    <p:sldId id="297" r:id="rId5"/>
    <p:sldId id="299" r:id="rId6"/>
    <p:sldId id="298" r:id="rId7"/>
    <p:sldId id="287" r:id="rId8"/>
    <p:sldId id="288" r:id="rId9"/>
    <p:sldId id="289" r:id="rId10"/>
    <p:sldId id="300" r:id="rId11"/>
    <p:sldId id="258" r:id="rId12"/>
    <p:sldId id="285" r:id="rId13"/>
    <p:sldId id="291" r:id="rId14"/>
    <p:sldId id="290" r:id="rId15"/>
    <p:sldId id="292" r:id="rId16"/>
    <p:sldId id="294" r:id="rId17"/>
    <p:sldId id="302" r:id="rId18"/>
    <p:sldId id="259" r:id="rId19"/>
    <p:sldId id="295" r:id="rId20"/>
    <p:sldId id="286" r:id="rId21"/>
    <p:sldId id="280" r:id="rId22"/>
    <p:sldId id="303" r:id="rId23"/>
    <p:sldId id="283" r:id="rId24"/>
  </p:sldIdLst>
  <p:sldSz cx="9144000" cy="6858000" type="screen4x3"/>
  <p:notesSz cx="7315200" cy="9601200"/>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0000"/>
    <a:srgbClr val="FF3300"/>
    <a:srgbClr val="CC3300"/>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7064" autoAdjust="0"/>
    <p:restoredTop sz="94675" autoAdjust="0"/>
  </p:normalViewPr>
  <p:slideViewPr>
    <p:cSldViewPr>
      <p:cViewPr>
        <p:scale>
          <a:sx n="50" d="100"/>
          <a:sy n="50" d="100"/>
        </p:scale>
        <p:origin x="-726" y="-12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5" d="100"/>
          <a:sy n="45" d="100"/>
        </p:scale>
        <p:origin x="-2790" y="-114"/>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68650" cy="479425"/>
          </a:xfrm>
          <a:prstGeom prst="rect">
            <a:avLst/>
          </a:prstGeom>
          <a:noFill/>
          <a:ln>
            <a:noFill/>
          </a:ln>
          <a:extLst>
            <a:ext uri="{909E8E84-426E-40DD-AFC4-6F175D3DCCD1}"/>
            <a:ext uri="{91240B29-F687-4F45-9708-019B960494DF}"/>
          </a:extLst>
        </p:spPr>
        <p:txBody>
          <a:bodyPr vert="horz" wrap="square" lIns="91019" tIns="45510" rIns="91019" bIns="45510" numCol="1" anchor="t" anchorCtr="0" compatLnSpc="1">
            <a:prstTxWarp prst="textNoShape">
              <a:avLst/>
            </a:prstTxWarp>
          </a:bodyPr>
          <a:lstStyle>
            <a:lvl1pPr defTabSz="909638">
              <a:defRPr sz="1200">
                <a:latin typeface="Calibri" pitchFamily="34" charset="0"/>
              </a:defRPr>
            </a:lvl1pPr>
          </a:lstStyle>
          <a:p>
            <a:pPr>
              <a:defRPr/>
            </a:pPr>
            <a:endParaRPr lang="en-AU"/>
          </a:p>
        </p:txBody>
      </p:sp>
      <p:sp>
        <p:nvSpPr>
          <p:cNvPr id="15363" name="Rectangle 3"/>
          <p:cNvSpPr>
            <a:spLocks noGrp="1" noChangeArrowheads="1"/>
          </p:cNvSpPr>
          <p:nvPr>
            <p:ph type="dt" sz="quarter" idx="1"/>
          </p:nvPr>
        </p:nvSpPr>
        <p:spPr bwMode="auto">
          <a:xfrm>
            <a:off x="4144963" y="0"/>
            <a:ext cx="3168650" cy="479425"/>
          </a:xfrm>
          <a:prstGeom prst="rect">
            <a:avLst/>
          </a:prstGeom>
          <a:noFill/>
          <a:ln>
            <a:noFill/>
          </a:ln>
          <a:extLst>
            <a:ext uri="{909E8E84-426E-40DD-AFC4-6F175D3DCCD1}"/>
            <a:ext uri="{91240B29-F687-4F45-9708-019B960494DF}"/>
          </a:extLst>
        </p:spPr>
        <p:txBody>
          <a:bodyPr vert="horz" wrap="square" lIns="91019" tIns="45510" rIns="91019" bIns="45510" numCol="1" anchor="t" anchorCtr="0" compatLnSpc="1">
            <a:prstTxWarp prst="textNoShape">
              <a:avLst/>
            </a:prstTxWarp>
          </a:bodyPr>
          <a:lstStyle>
            <a:lvl1pPr algn="r" defTabSz="909638">
              <a:defRPr sz="1200">
                <a:latin typeface="Calibri" pitchFamily="34" charset="0"/>
              </a:defRPr>
            </a:lvl1pPr>
          </a:lstStyle>
          <a:p>
            <a:pPr>
              <a:defRPr/>
            </a:pPr>
            <a:fld id="{CA4E8EB6-B39F-412F-99C3-D0B856C4C7D9}" type="datetimeFigureOut">
              <a:rPr lang="en-US"/>
              <a:pPr>
                <a:defRPr/>
              </a:pPr>
              <a:t>6/27/2012</a:t>
            </a:fld>
            <a:endParaRPr lang="en-US"/>
          </a:p>
        </p:txBody>
      </p:sp>
      <p:sp>
        <p:nvSpPr>
          <p:cNvPr id="15364" name="Rectangle 4"/>
          <p:cNvSpPr>
            <a:spLocks noGrp="1" noChangeArrowheads="1"/>
          </p:cNvSpPr>
          <p:nvPr>
            <p:ph type="ftr" sz="quarter" idx="2"/>
          </p:nvPr>
        </p:nvSpPr>
        <p:spPr bwMode="auto">
          <a:xfrm>
            <a:off x="0" y="9120188"/>
            <a:ext cx="3168650" cy="479425"/>
          </a:xfrm>
          <a:prstGeom prst="rect">
            <a:avLst/>
          </a:prstGeom>
          <a:noFill/>
          <a:ln>
            <a:noFill/>
          </a:ln>
          <a:extLst>
            <a:ext uri="{909E8E84-426E-40DD-AFC4-6F175D3DCCD1}"/>
            <a:ext uri="{91240B29-F687-4F45-9708-019B960494DF}"/>
          </a:extLst>
        </p:spPr>
        <p:txBody>
          <a:bodyPr vert="horz" wrap="square" lIns="91019" tIns="45510" rIns="91019" bIns="45510" numCol="1" anchor="b" anchorCtr="0" compatLnSpc="1">
            <a:prstTxWarp prst="textNoShape">
              <a:avLst/>
            </a:prstTxWarp>
          </a:bodyPr>
          <a:lstStyle>
            <a:lvl1pPr defTabSz="909638">
              <a:defRPr sz="1200">
                <a:latin typeface="Calibri" pitchFamily="34" charset="0"/>
              </a:defRPr>
            </a:lvl1pPr>
          </a:lstStyle>
          <a:p>
            <a:pPr>
              <a:defRPr/>
            </a:pPr>
            <a:endParaRPr lang="en-AU"/>
          </a:p>
        </p:txBody>
      </p:sp>
      <p:sp>
        <p:nvSpPr>
          <p:cNvPr id="15365" name="Rectangle 5"/>
          <p:cNvSpPr>
            <a:spLocks noGrp="1" noChangeArrowheads="1"/>
          </p:cNvSpPr>
          <p:nvPr>
            <p:ph type="sldNum" sz="quarter" idx="3"/>
          </p:nvPr>
        </p:nvSpPr>
        <p:spPr bwMode="auto">
          <a:xfrm>
            <a:off x="4144963" y="9120188"/>
            <a:ext cx="3168650" cy="479425"/>
          </a:xfrm>
          <a:prstGeom prst="rect">
            <a:avLst/>
          </a:prstGeom>
          <a:noFill/>
          <a:ln>
            <a:noFill/>
          </a:ln>
          <a:extLst>
            <a:ext uri="{909E8E84-426E-40DD-AFC4-6F175D3DCCD1}"/>
            <a:ext uri="{91240B29-F687-4F45-9708-019B960494DF}"/>
          </a:extLst>
        </p:spPr>
        <p:txBody>
          <a:bodyPr vert="horz" wrap="square" lIns="91019" tIns="45510" rIns="91019" bIns="45510" numCol="1" anchor="b" anchorCtr="0" compatLnSpc="1">
            <a:prstTxWarp prst="textNoShape">
              <a:avLst/>
            </a:prstTxWarp>
          </a:bodyPr>
          <a:lstStyle>
            <a:lvl1pPr algn="r" defTabSz="909638">
              <a:defRPr sz="1200">
                <a:latin typeface="Calibri" pitchFamily="34" charset="0"/>
              </a:defRPr>
            </a:lvl1pPr>
          </a:lstStyle>
          <a:p>
            <a:pPr>
              <a:defRPr/>
            </a:pPr>
            <a:fld id="{EF4FE286-6BA8-45CD-911F-BB2A26E18E5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8313" y="1484313"/>
            <a:ext cx="8229600" cy="2305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zoom/>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SzPct val="85000"/>
        <a:buChar char="•"/>
        <a:defRPr sz="28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rgbClr val="CC3300"/>
        </a:buClr>
        <a:buSzPct val="85000"/>
        <a:buChar char="•"/>
        <a:defRPr sz="2400">
          <a:solidFill>
            <a:srgbClr val="CC3300"/>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6"/>
          <p:cNvGrpSpPr>
            <a:grpSpLocks/>
          </p:cNvGrpSpPr>
          <p:nvPr/>
        </p:nvGrpSpPr>
        <p:grpSpPr bwMode="auto">
          <a:xfrm>
            <a:off x="2846388" y="333375"/>
            <a:ext cx="3946525" cy="5473700"/>
            <a:chOff x="2990857" y="948017"/>
            <a:chExt cx="3162285" cy="4961965"/>
          </a:xfrm>
        </p:grpSpPr>
        <p:pic>
          <p:nvPicPr>
            <p:cNvPr id="2" name="Picture 4"/>
            <p:cNvPicPr>
              <a:picLocks noChangeAspect="1" noChangeArrowheads="1"/>
            </p:cNvPicPr>
            <p:nvPr/>
          </p:nvPicPr>
          <p:blipFill>
            <a:blip r:embed="rId2" cstate="print"/>
            <a:srcRect r="20557"/>
            <a:stretch>
              <a:fillRect/>
            </a:stretch>
          </p:blipFill>
          <p:spPr bwMode="auto">
            <a:xfrm>
              <a:off x="2990857" y="948017"/>
              <a:ext cx="3162285" cy="4961965"/>
            </a:xfrm>
            <a:prstGeom prst="rect">
              <a:avLst/>
            </a:prstGeom>
            <a:noFill/>
            <a:ln w="9525">
              <a:noFill/>
              <a:miter lim="800000"/>
              <a:headEnd/>
              <a:tailEnd/>
            </a:ln>
          </p:spPr>
        </p:pic>
        <p:sp>
          <p:nvSpPr>
            <p:cNvPr id="6" name="5-Point Star 5"/>
            <p:cNvSpPr/>
            <p:nvPr/>
          </p:nvSpPr>
          <p:spPr>
            <a:xfrm>
              <a:off x="3708286" y="2276293"/>
              <a:ext cx="1511180" cy="1224661"/>
            </a:xfrm>
            <a:prstGeom prst="star5">
              <a:avLst/>
            </a:prstGeom>
            <a:solidFill>
              <a:srgbClr val="FFC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grpSp>
      <p:sp>
        <p:nvSpPr>
          <p:cNvPr id="2054" name="Text Box 6"/>
          <p:cNvSpPr txBox="1">
            <a:spLocks noChangeArrowheads="1"/>
          </p:cNvSpPr>
          <p:nvPr/>
        </p:nvSpPr>
        <p:spPr bwMode="auto">
          <a:xfrm>
            <a:off x="539750" y="1844675"/>
            <a:ext cx="2663825" cy="1384995"/>
          </a:xfrm>
          <a:prstGeom prst="rect">
            <a:avLst/>
          </a:prstGeom>
          <a:noFill/>
          <a:ln w="9525">
            <a:noFill/>
            <a:miter lim="800000"/>
            <a:headEnd/>
            <a:tailEnd/>
          </a:ln>
          <a:effectLst/>
        </p:spPr>
        <p:txBody>
          <a:bodyPr>
            <a:spAutoFit/>
          </a:bodyPr>
          <a:lstStyle/>
          <a:p>
            <a:pPr algn="ctr">
              <a:defRPr/>
            </a:pPr>
            <a:r>
              <a:rPr lang="en-US" b="1" smtClean="0">
                <a:effectLst>
                  <a:outerShdw blurRad="38100" dist="38100" dir="2700000" algn="tl">
                    <a:srgbClr val="C0C0C0"/>
                  </a:outerShdw>
                </a:effectLst>
              </a:rPr>
              <a:t>Thúc đẩy hợp tác với doanh nghiệp</a:t>
            </a:r>
            <a:endParaRPr lang="en-US" sz="2400" b="1">
              <a:effectLst>
                <a:outerShdw blurRad="38100" dist="38100" dir="2700000" algn="tl">
                  <a:srgbClr val="C0C0C0"/>
                </a:outerShdw>
              </a:effectLst>
            </a:endParaRPr>
          </a:p>
        </p:txBody>
      </p:sp>
      <p:sp>
        <p:nvSpPr>
          <p:cNvPr id="2055" name="Rectangle 7"/>
          <p:cNvSpPr>
            <a:spLocks noChangeArrowheads="1"/>
          </p:cNvSpPr>
          <p:nvPr/>
        </p:nvSpPr>
        <p:spPr bwMode="auto">
          <a:xfrm>
            <a:off x="10333038" y="2924175"/>
            <a:ext cx="2374900" cy="579438"/>
          </a:xfrm>
          <a:prstGeom prst="rect">
            <a:avLst/>
          </a:prstGeom>
          <a:noFill/>
          <a:ln w="9525">
            <a:noFill/>
            <a:miter lim="800000"/>
            <a:headEnd/>
            <a:tailEnd/>
          </a:ln>
          <a:effectLst/>
        </p:spPr>
        <p:txBody>
          <a:bodyPr anchor="ctr">
            <a:spAutoFit/>
          </a:bodyPr>
          <a:lstStyle/>
          <a:p>
            <a:pPr algn="ctr">
              <a:defRPr/>
            </a:pPr>
            <a:endParaRPr lang="en-AU" sz="3200" b="1">
              <a:effectLst>
                <a:outerShdw blurRad="38100" dist="38100" dir="2700000" algn="tl">
                  <a:srgbClr val="C0C0C0"/>
                </a:outerShdw>
              </a:effectLst>
            </a:endParaRPr>
          </a:p>
        </p:txBody>
      </p:sp>
      <p:sp>
        <p:nvSpPr>
          <p:cNvPr id="2056" name="Text Box 8"/>
          <p:cNvSpPr txBox="1">
            <a:spLocks noChangeArrowheads="1"/>
          </p:cNvSpPr>
          <p:nvPr/>
        </p:nvSpPr>
        <p:spPr bwMode="auto">
          <a:xfrm>
            <a:off x="2268538" y="5854700"/>
            <a:ext cx="5884862" cy="549275"/>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AU" sz="3000" b="1" dirty="0">
                <a:effectLst>
                  <a:outerShdw blurRad="38100" dist="38100" dir="2700000" algn="tl">
                    <a:srgbClr val="C0C0C0"/>
                  </a:outerShdw>
                </a:effectLst>
              </a:rPr>
              <a:t>Michael Burgess &amp; Mike Turner</a:t>
            </a:r>
            <a:endParaRPr lang="en-US" sz="3000" b="1" dirty="0">
              <a:effectLst>
                <a:outerShdw blurRad="38100" dist="38100" dir="2700000" algn="tl">
                  <a:srgbClr val="C0C0C0"/>
                </a:outerShdw>
              </a:effectLst>
            </a:endParaRPr>
          </a:p>
        </p:txBody>
      </p:sp>
      <p:pic>
        <p:nvPicPr>
          <p:cNvPr id="3" name="Picture 10"/>
          <p:cNvPicPr>
            <a:picLocks noChangeAspect="1" noChangeArrowheads="1"/>
          </p:cNvPicPr>
          <p:nvPr/>
        </p:nvPicPr>
        <p:blipFill>
          <a:blip r:embed="rId3" cstate="print"/>
          <a:srcRect l="18750" t="23334" r="18750" b="23334"/>
          <a:stretch>
            <a:fillRect/>
          </a:stretch>
        </p:blipFill>
        <p:spPr bwMode="auto">
          <a:xfrm>
            <a:off x="757238" y="5734050"/>
            <a:ext cx="1435100" cy="768350"/>
          </a:xfrm>
          <a:prstGeom prst="rect">
            <a:avLst/>
          </a:prstGeom>
          <a:noFill/>
          <a:ln w="9525">
            <a:noFill/>
            <a:miter lim="800000"/>
            <a:headEnd/>
            <a:tailEnd/>
          </a:ln>
        </p:spPr>
      </p:pic>
      <p:sp>
        <p:nvSpPr>
          <p:cNvPr id="2059" name="Text Box 11"/>
          <p:cNvSpPr txBox="1">
            <a:spLocks noChangeArrowheads="1"/>
          </p:cNvSpPr>
          <p:nvPr/>
        </p:nvSpPr>
        <p:spPr bwMode="auto">
          <a:xfrm>
            <a:off x="6156325" y="1862138"/>
            <a:ext cx="2590800" cy="4185761"/>
          </a:xfrm>
          <a:prstGeom prst="rect">
            <a:avLst/>
          </a:prstGeom>
          <a:noFill/>
          <a:ln w="9525">
            <a:noFill/>
            <a:miter lim="800000"/>
            <a:headEnd/>
            <a:tailEnd/>
          </a:ln>
          <a:effectLst/>
        </p:spPr>
        <p:txBody>
          <a:bodyPr>
            <a:spAutoFit/>
          </a:bodyPr>
          <a:lstStyle/>
          <a:p>
            <a:pPr algn="ctr">
              <a:defRPr/>
            </a:pPr>
            <a:r>
              <a:rPr lang="en-US" b="1" smtClean="0">
                <a:effectLst>
                  <a:outerShdw blurRad="38100" dist="38100" dir="2700000" algn="tl">
                    <a:srgbClr val="C0C0C0"/>
                  </a:outerShdw>
                </a:effectLst>
              </a:rPr>
              <a:t>Một phương pháp tăng cường học tập suốt đời đối với các trường đại học tại Đông Nam Á</a:t>
            </a:r>
            <a:endParaRPr lang="en-US"/>
          </a:p>
          <a:p>
            <a:pPr>
              <a:spcBef>
                <a:spcPct val="50000"/>
              </a:spcBef>
              <a:defRPr/>
            </a:pPr>
            <a:endParaRPr lang="en-US"/>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P100067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9939" name="Rectangle 3"/>
          <p:cNvSpPr>
            <a:spLocks noGrp="1" noChangeArrowheads="1"/>
          </p:cNvSpPr>
          <p:nvPr>
            <p:ph type="body" idx="1"/>
          </p:nvPr>
        </p:nvSpPr>
        <p:spPr>
          <a:xfrm>
            <a:off x="214282" y="1341438"/>
            <a:ext cx="8699531" cy="2305050"/>
          </a:xfrm>
        </p:spPr>
        <p:txBody>
          <a:bodyPr/>
          <a:lstStyle/>
          <a:p>
            <a:pPr eaLnBrk="1" hangingPunct="1">
              <a:spcBef>
                <a:spcPct val="0"/>
              </a:spcBef>
              <a:buSzTx/>
              <a:buFontTx/>
              <a:buNone/>
              <a:defRPr/>
            </a:pPr>
            <a:r>
              <a:rPr lang="en-US" b="1" i="1" smtClean="0">
                <a:solidFill>
                  <a:schemeClr val="bg1"/>
                </a:solidFill>
                <a:effectLst>
                  <a:outerShdw blurRad="38100" dist="38100" dir="2700000" algn="tl">
                    <a:srgbClr val="C0C0C0"/>
                  </a:outerShdw>
                </a:effectLst>
              </a:rPr>
              <a:t>   </a:t>
            </a:r>
            <a:endParaRPr lang="en-US" sz="3200" b="1" i="1" smtClean="0">
              <a:solidFill>
                <a:schemeClr val="bg1"/>
              </a:solidFill>
              <a:effectLst>
                <a:outerShdw blurRad="38100" dist="38100" dir="2700000" algn="tl">
                  <a:srgbClr val="C0C0C0"/>
                </a:outerShdw>
              </a:effectLst>
            </a:endParaRPr>
          </a:p>
          <a:p>
            <a:pPr eaLnBrk="1" hangingPunct="1">
              <a:spcBef>
                <a:spcPct val="0"/>
              </a:spcBef>
              <a:buSzTx/>
              <a:buFontTx/>
              <a:buNone/>
              <a:defRPr/>
            </a:pPr>
            <a:r>
              <a:rPr lang="en-US" sz="3200" b="1" i="1" smtClean="0">
                <a:solidFill>
                  <a:schemeClr val="bg1"/>
                </a:solidFill>
                <a:effectLst>
                  <a:outerShdw blurRad="38100" dist="38100" dir="2700000" algn="tl">
                    <a:srgbClr val="C0C0C0"/>
                  </a:outerShdw>
                </a:effectLst>
              </a:rPr>
              <a:t>“Nếu bạn không có một chiến lược cho bản thân mình thì bạn sẽ trở thành….một phần trong chiến lược của người khác”</a:t>
            </a:r>
          </a:p>
          <a:p>
            <a:pPr eaLnBrk="1" hangingPunct="1">
              <a:spcBef>
                <a:spcPct val="0"/>
              </a:spcBef>
              <a:buSzTx/>
              <a:buFontTx/>
              <a:buNone/>
              <a:defRPr/>
            </a:pPr>
            <a:r>
              <a:rPr lang="en-US" sz="3200" b="1" i="1" smtClean="0">
                <a:solidFill>
                  <a:schemeClr val="bg1"/>
                </a:solidFill>
                <a:effectLst>
                  <a:outerShdw blurRad="38100" dist="38100" dir="2700000" algn="tl">
                    <a:srgbClr val="C0C0C0"/>
                  </a:outerShdw>
                </a:effectLst>
              </a:rPr>
              <a:t>							</a:t>
            </a:r>
            <a:endParaRPr lang="en-US" sz="3200" b="1" smtClean="0">
              <a:solidFill>
                <a:schemeClr val="bg1"/>
              </a:solidFill>
            </a:endParaRPr>
          </a:p>
        </p:txBody>
      </p:sp>
      <p:sp>
        <p:nvSpPr>
          <p:cNvPr id="11268" name="Rectangle 4"/>
          <p:cNvSpPr>
            <a:spLocks noChangeArrowheads="1"/>
          </p:cNvSpPr>
          <p:nvPr/>
        </p:nvSpPr>
        <p:spPr bwMode="auto">
          <a:xfrm>
            <a:off x="6858016" y="4643446"/>
            <a:ext cx="1547813" cy="641350"/>
          </a:xfrm>
          <a:prstGeom prst="rect">
            <a:avLst/>
          </a:prstGeom>
          <a:noFill/>
          <a:ln w="9525">
            <a:noFill/>
            <a:miter lim="800000"/>
            <a:headEnd/>
            <a:tailEnd/>
          </a:ln>
        </p:spPr>
        <p:txBody>
          <a:bodyPr>
            <a:spAutoFit/>
          </a:bodyPr>
          <a:lstStyle/>
          <a:p>
            <a:pPr algn="ctr"/>
            <a:r>
              <a:rPr lang="en-US" sz="1800" b="1">
                <a:solidFill>
                  <a:schemeClr val="bg1"/>
                </a:solidFill>
              </a:rPr>
              <a:t>Alvin Toffler</a:t>
            </a:r>
          </a:p>
          <a:p>
            <a:pPr algn="ctr"/>
            <a:r>
              <a:rPr lang="en-US" sz="1800" b="1" smtClean="0">
                <a:solidFill>
                  <a:schemeClr val="bg1"/>
                </a:solidFill>
              </a:rPr>
              <a:t>(Tác giả)</a:t>
            </a:r>
            <a:endParaRPr lang="en-US" sz="1800" b="1">
              <a:solidFill>
                <a:schemeClr val="bg1"/>
              </a:solidFill>
            </a:endParaRPr>
          </a:p>
        </p:txBody>
      </p:sp>
      <p:grpSp>
        <p:nvGrpSpPr>
          <p:cNvPr id="11269" name="Group 5"/>
          <p:cNvGrpSpPr>
            <a:grpSpLocks/>
          </p:cNvGrpSpPr>
          <p:nvPr/>
        </p:nvGrpSpPr>
        <p:grpSpPr bwMode="auto">
          <a:xfrm>
            <a:off x="-36513" y="5300663"/>
            <a:ext cx="9144001" cy="1557337"/>
            <a:chOff x="-23" y="3339"/>
            <a:chExt cx="5760" cy="981"/>
          </a:xfrm>
        </p:grpSpPr>
        <p:sp>
          <p:nvSpPr>
            <p:cNvPr id="39942" name="AutoShape 10"/>
            <p:cNvSpPr>
              <a:spLocks noChangeArrowheads="1"/>
            </p:cNvSpPr>
            <p:nvPr/>
          </p:nvSpPr>
          <p:spPr bwMode="auto">
            <a:xfrm>
              <a:off x="-23" y="3339"/>
              <a:ext cx="5760" cy="981"/>
            </a:xfrm>
            <a:prstGeom prst="rtTriangle">
              <a:avLst/>
            </a:prstGeom>
            <a:solidFill>
              <a:srgbClr val="FFCC00"/>
            </a:solidFill>
            <a:ln w="9525">
              <a:noFill/>
              <a:miter lim="800000"/>
              <a:headEnd/>
              <a:tailEnd/>
            </a:ln>
            <a:effectLst>
              <a:outerShdw dist="35921" dir="2700000" algn="ctr" rotWithShape="0">
                <a:schemeClr val="bg2"/>
              </a:outerShdw>
            </a:effectLst>
          </p:spPr>
          <p:txBody>
            <a:bodyPr wrap="none" anchor="ctr"/>
            <a:lstStyle/>
            <a:p>
              <a:pPr>
                <a:defRPr/>
              </a:pPr>
              <a:endParaRPr lang="en-AU" sz="1800"/>
            </a:p>
          </p:txBody>
        </p:sp>
        <p:sp>
          <p:nvSpPr>
            <p:cNvPr id="11271" name="AutoShape 11"/>
            <p:cNvSpPr>
              <a:spLocks noChangeArrowheads="1"/>
            </p:cNvSpPr>
            <p:nvPr/>
          </p:nvSpPr>
          <p:spPr bwMode="auto">
            <a:xfrm>
              <a:off x="-23" y="3430"/>
              <a:ext cx="5760" cy="890"/>
            </a:xfrm>
            <a:prstGeom prst="rtTriangle">
              <a:avLst/>
            </a:prstGeom>
            <a:solidFill>
              <a:srgbClr val="FF0000"/>
            </a:solidFill>
            <a:ln w="9525">
              <a:noFill/>
              <a:miter lim="800000"/>
              <a:headEnd/>
              <a:tailEnd/>
            </a:ln>
          </p:spPr>
          <p:txBody>
            <a:bodyPr wrap="none" anchor="ctr"/>
            <a:lstStyle/>
            <a:p>
              <a:endParaRPr lang="en-AU" sz="1800"/>
            </a:p>
          </p:txBody>
        </p:sp>
        <p:sp>
          <p:nvSpPr>
            <p:cNvPr id="11272" name="AutoShape 12"/>
            <p:cNvSpPr>
              <a:spLocks noChangeArrowheads="1"/>
            </p:cNvSpPr>
            <p:nvPr/>
          </p:nvSpPr>
          <p:spPr bwMode="auto">
            <a:xfrm>
              <a:off x="-23" y="3521"/>
              <a:ext cx="5692" cy="799"/>
            </a:xfrm>
            <a:prstGeom prst="rtTriangle">
              <a:avLst/>
            </a:prstGeom>
            <a:solidFill>
              <a:srgbClr val="339933"/>
            </a:solidFill>
            <a:ln w="9525">
              <a:noFill/>
              <a:miter lim="800000"/>
              <a:headEnd/>
              <a:tailEnd/>
            </a:ln>
          </p:spPr>
          <p:txBody>
            <a:bodyPr wrap="none" anchor="ctr"/>
            <a:lstStyle/>
            <a:p>
              <a:endParaRPr lang="en-AU" sz="1800"/>
            </a:p>
          </p:txBody>
        </p:sp>
        <p:sp>
          <p:nvSpPr>
            <p:cNvPr id="11273" name="AutoShape 13"/>
            <p:cNvSpPr>
              <a:spLocks noChangeArrowheads="1"/>
            </p:cNvSpPr>
            <p:nvPr/>
          </p:nvSpPr>
          <p:spPr bwMode="auto">
            <a:xfrm>
              <a:off x="-23" y="3612"/>
              <a:ext cx="5760" cy="708"/>
            </a:xfrm>
            <a:prstGeom prst="rtTriangle">
              <a:avLst/>
            </a:prstGeom>
            <a:solidFill>
              <a:schemeClr val="bg1"/>
            </a:solidFill>
            <a:ln w="9525">
              <a:noFill/>
              <a:miter lim="800000"/>
              <a:headEnd/>
              <a:tailEnd/>
            </a:ln>
          </p:spPr>
          <p:txBody>
            <a:bodyPr wrap="none" anchor="ctr"/>
            <a:lstStyle/>
            <a:p>
              <a:endParaRPr lang="en-AU" sz="1800"/>
            </a:p>
          </p:txBody>
        </p:sp>
        <p:grpSp>
          <p:nvGrpSpPr>
            <p:cNvPr id="11274" name="Group 10"/>
            <p:cNvGrpSpPr>
              <a:grpSpLocks/>
            </p:cNvGrpSpPr>
            <p:nvPr/>
          </p:nvGrpSpPr>
          <p:grpSpPr bwMode="auto">
            <a:xfrm>
              <a:off x="-1" y="3702"/>
              <a:ext cx="3743" cy="590"/>
              <a:chOff x="-1" y="3702"/>
              <a:chExt cx="3743" cy="590"/>
            </a:xfrm>
          </p:grpSpPr>
          <p:grpSp>
            <p:nvGrpSpPr>
              <p:cNvPr id="11275" name="Group 6"/>
              <p:cNvGrpSpPr>
                <a:grpSpLocks/>
              </p:cNvGrpSpPr>
              <p:nvPr/>
            </p:nvGrpSpPr>
            <p:grpSpPr bwMode="auto">
              <a:xfrm>
                <a:off x="-1" y="3702"/>
                <a:ext cx="590" cy="545"/>
                <a:chOff x="2990857" y="948017"/>
                <a:chExt cx="3162285" cy="4961965"/>
              </a:xfrm>
            </p:grpSpPr>
            <p:pic>
              <p:nvPicPr>
                <p:cNvPr id="11278" name="Picture 4"/>
                <p:cNvPicPr>
                  <a:picLocks noChangeAspect="1" noChangeArrowheads="1"/>
                </p:cNvPicPr>
                <p:nvPr/>
              </p:nvPicPr>
              <p:blipFill>
                <a:blip r:embed="rId3" cstate="print"/>
                <a:srcRect r="20557"/>
                <a:stretch>
                  <a:fillRect/>
                </a:stretch>
              </p:blipFill>
              <p:spPr bwMode="auto">
                <a:xfrm>
                  <a:off x="2990857" y="948017"/>
                  <a:ext cx="3162285" cy="4961965"/>
                </a:xfrm>
                <a:prstGeom prst="rect">
                  <a:avLst/>
                </a:prstGeom>
                <a:noFill/>
                <a:ln w="9525">
                  <a:noFill/>
                  <a:miter lim="800000"/>
                  <a:headEnd/>
                  <a:tailEnd/>
                </a:ln>
              </p:spPr>
            </p:pic>
            <p:sp>
              <p:nvSpPr>
                <p:cNvPr id="6" name="5-Point Star 5"/>
                <p:cNvSpPr/>
                <p:nvPr/>
              </p:nvSpPr>
              <p:spPr>
                <a:xfrm>
                  <a:off x="3709074" y="2277277"/>
                  <a:ext cx="1511465" cy="1220005"/>
                </a:xfrm>
                <a:prstGeom prst="star5">
                  <a:avLst/>
                </a:prstGeom>
                <a:solidFill>
                  <a:srgbClr val="FFC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grpSp>
          <p:sp>
            <p:nvSpPr>
              <p:cNvPr id="28689" name="Rectangle 17"/>
              <p:cNvSpPr>
                <a:spLocks noChangeArrowheads="1"/>
              </p:cNvSpPr>
              <p:nvPr/>
            </p:nvSpPr>
            <p:spPr bwMode="auto">
              <a:xfrm>
                <a:off x="453" y="4071"/>
                <a:ext cx="3289" cy="221"/>
              </a:xfrm>
              <a:prstGeom prst="rect">
                <a:avLst/>
              </a:prstGeom>
              <a:noFill/>
              <a:ln w="9525">
                <a:noFill/>
                <a:miter lim="800000"/>
                <a:headEnd/>
                <a:tailEnd/>
              </a:ln>
              <a:effectLst/>
            </p:spPr>
            <p:txBody>
              <a:bodyPr>
                <a:spAutoFit/>
              </a:bodyPr>
              <a:lstStyle/>
              <a:p>
                <a:pPr>
                  <a:lnSpc>
                    <a:spcPct val="85000"/>
                  </a:lnSpc>
                  <a:defRPr/>
                </a:pPr>
                <a:endParaRPr lang="en-US" sz="2000" b="1">
                  <a:effectLst>
                    <a:outerShdw blurRad="38100" dist="38100" dir="2700000" algn="tl">
                      <a:srgbClr val="C0C0C0"/>
                    </a:outerShdw>
                  </a:effectLst>
                </a:endParaRPr>
              </a:p>
            </p:txBody>
          </p:sp>
          <p:sp>
            <p:nvSpPr>
              <p:cNvPr id="28690" name="Rectangle 18"/>
              <p:cNvSpPr>
                <a:spLocks noChangeArrowheads="1"/>
              </p:cNvSpPr>
              <p:nvPr/>
            </p:nvSpPr>
            <p:spPr bwMode="auto">
              <a:xfrm>
                <a:off x="453" y="3889"/>
                <a:ext cx="1633" cy="221"/>
              </a:xfrm>
              <a:prstGeom prst="rect">
                <a:avLst/>
              </a:prstGeom>
              <a:noFill/>
              <a:ln w="9525">
                <a:noFill/>
                <a:miter lim="800000"/>
                <a:headEnd/>
                <a:tailEnd/>
              </a:ln>
              <a:effectLst/>
            </p:spPr>
            <p:txBody>
              <a:bodyPr>
                <a:spAutoFit/>
              </a:bodyPr>
              <a:lstStyle/>
              <a:p>
                <a:pPr>
                  <a:lnSpc>
                    <a:spcPct val="85000"/>
                  </a:lnSpc>
                  <a:defRPr/>
                </a:pPr>
                <a:r>
                  <a:rPr lang="en-AU" sz="2000" b="1">
                    <a:effectLst>
                      <a:outerShdw blurRad="38100" dist="38100" dir="2700000" algn="tl">
                        <a:srgbClr val="C0C0C0"/>
                      </a:outerShdw>
                    </a:effectLst>
                  </a:rPr>
                  <a:t>Burgess &amp; Turner :</a:t>
                </a:r>
                <a:endParaRPr lang="en-US" sz="2000" b="1">
                  <a:effectLst>
                    <a:outerShdw blurRad="38100" dist="38100" dir="2700000" algn="tl">
                      <a:srgbClr val="C0C0C0"/>
                    </a:outerShdw>
                  </a:effectLst>
                </a:endParaRPr>
              </a:p>
            </p:txBody>
          </p:sp>
        </p:grpSp>
      </p:grpSp>
      <p:sp>
        <p:nvSpPr>
          <p:cNvPr id="16" name="Rectangle 17"/>
          <p:cNvSpPr>
            <a:spLocks noChangeArrowheads="1"/>
          </p:cNvSpPr>
          <p:nvPr/>
        </p:nvSpPr>
        <p:spPr bwMode="auto">
          <a:xfrm>
            <a:off x="719136" y="6462713"/>
            <a:ext cx="5996003" cy="353943"/>
          </a:xfrm>
          <a:prstGeom prst="rect">
            <a:avLst/>
          </a:prstGeom>
          <a:noFill/>
          <a:ln w="9525">
            <a:noFill/>
            <a:miter lim="800000"/>
            <a:headEnd/>
            <a:tailEnd/>
          </a:ln>
          <a:effectLst/>
        </p:spPr>
        <p:txBody>
          <a:bodyPr wrap="square">
            <a:spAutoFit/>
          </a:bodyPr>
          <a:lstStyle/>
          <a:p>
            <a:pPr>
              <a:lnSpc>
                <a:spcPct val="85000"/>
              </a:lnSpc>
              <a:defRPr/>
            </a:pPr>
            <a:r>
              <a:rPr lang="en-US" sz="2000" b="1" smtClean="0">
                <a:effectLst>
                  <a:outerShdw blurRad="38100" dist="38100" dir="2700000" algn="tl">
                    <a:srgbClr val="C0C0C0"/>
                  </a:outerShdw>
                </a:effectLst>
              </a:rPr>
              <a:t>Thúc đẩy hợp tác với doanh nghiệp</a:t>
            </a:r>
            <a:endParaRPr lang="en-US" sz="2000" b="1">
              <a:effectLst>
                <a:outerShdw blurRad="38100" dist="38100" dir="2700000" algn="tl">
                  <a:srgbClr val="C0C0C0"/>
                </a:outerShdw>
              </a:effectLst>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472518" cy="1500174"/>
          </a:xfrm>
          <a:gradFill rotWithShape="1">
            <a:gsLst>
              <a:gs pos="0">
                <a:srgbClr val="FF0000"/>
              </a:gs>
              <a:gs pos="50000">
                <a:srgbClr val="FF0000">
                  <a:gamma/>
                  <a:shade val="46275"/>
                  <a:invGamma/>
                </a:srgbClr>
              </a:gs>
              <a:gs pos="100000">
                <a:srgbClr val="FF0000"/>
              </a:gs>
            </a:gsLst>
            <a:lin ang="5400000" scaled="1"/>
          </a:gradFill>
        </p:spPr>
        <p:txBody>
          <a:bodyPr/>
          <a:lstStyle/>
          <a:p>
            <a:pPr>
              <a:defRPr/>
            </a:pPr>
            <a:r>
              <a:rPr lang="en-US" b="1" smtClean="0">
                <a:solidFill>
                  <a:srgbClr val="FFCC00"/>
                </a:solidFill>
                <a:effectLst>
                  <a:outerShdw blurRad="38100" dist="38100" dir="2700000" algn="tl">
                    <a:srgbClr val="000000"/>
                  </a:outerShdw>
                </a:effectLst>
              </a:rPr>
              <a:t>Mối quan hệ đối tác xuyên Thái Bình Dương (TPP)</a:t>
            </a:r>
            <a:endParaRPr lang="en-US" b="1" dirty="0" smtClean="0">
              <a:solidFill>
                <a:srgbClr val="FFCC00"/>
              </a:solidFill>
              <a:effectLst>
                <a:outerShdw blurRad="38100" dist="38100" dir="2700000" algn="tl">
                  <a:srgbClr val="000000"/>
                </a:outerShdw>
              </a:effectLst>
            </a:endParaRPr>
          </a:p>
        </p:txBody>
      </p:sp>
      <p:sp>
        <p:nvSpPr>
          <p:cNvPr id="12291" name="Rectangle 16"/>
          <p:cNvSpPr>
            <a:spLocks noChangeArrowheads="1"/>
          </p:cNvSpPr>
          <p:nvPr/>
        </p:nvSpPr>
        <p:spPr bwMode="auto">
          <a:xfrm>
            <a:off x="684213" y="1873250"/>
            <a:ext cx="6173787" cy="366713"/>
          </a:xfrm>
          <a:prstGeom prst="rect">
            <a:avLst/>
          </a:prstGeom>
          <a:noFill/>
          <a:ln w="9525">
            <a:noFill/>
            <a:miter lim="800000"/>
            <a:headEnd/>
            <a:tailEnd/>
          </a:ln>
        </p:spPr>
        <p:txBody>
          <a:bodyPr>
            <a:spAutoFit/>
          </a:bodyPr>
          <a:lstStyle/>
          <a:p>
            <a:endParaRPr lang="en-AU" sz="1800"/>
          </a:p>
        </p:txBody>
      </p:sp>
      <p:pic>
        <p:nvPicPr>
          <p:cNvPr id="83972" name="Picture 4"/>
          <p:cNvPicPr>
            <a:picLocks noChangeAspect="1" noChangeArrowheads="1"/>
          </p:cNvPicPr>
          <p:nvPr/>
        </p:nvPicPr>
        <p:blipFill>
          <a:blip r:embed="rId2" cstate="print"/>
          <a:srcRect/>
          <a:stretch>
            <a:fillRect/>
          </a:stretch>
        </p:blipFill>
        <p:spPr bwMode="auto">
          <a:xfrm>
            <a:off x="4572000" y="3213100"/>
            <a:ext cx="4176713" cy="2587625"/>
          </a:xfrm>
          <a:prstGeom prst="rect">
            <a:avLst/>
          </a:prstGeom>
          <a:noFill/>
          <a:ln w="9525">
            <a:noFill/>
            <a:miter lim="800000"/>
            <a:headEnd/>
            <a:tailEnd/>
          </a:ln>
        </p:spPr>
      </p:pic>
      <p:sp>
        <p:nvSpPr>
          <p:cNvPr id="4114" name="Rectangle 18"/>
          <p:cNvSpPr>
            <a:spLocks noChangeArrowheads="1"/>
          </p:cNvSpPr>
          <p:nvPr/>
        </p:nvSpPr>
        <p:spPr bwMode="auto">
          <a:xfrm>
            <a:off x="571472" y="1643050"/>
            <a:ext cx="8215370" cy="4752975"/>
          </a:xfrm>
          <a:prstGeom prst="rect">
            <a:avLst/>
          </a:prstGeom>
          <a:noFill/>
          <a:ln w="9525">
            <a:noFill/>
            <a:miter lim="800000"/>
            <a:headEnd/>
            <a:tailEnd/>
          </a:ln>
        </p:spPr>
        <p:txBody>
          <a:bodyPr/>
          <a:lstStyle/>
          <a:p>
            <a:pPr marL="342900" indent="-342900" eaLnBrk="0" hangingPunct="0">
              <a:lnSpc>
                <a:spcPct val="80000"/>
              </a:lnSpc>
              <a:spcBef>
                <a:spcPct val="20000"/>
              </a:spcBef>
              <a:buSzPct val="85000"/>
              <a:buFontTx/>
              <a:buChar char="•"/>
            </a:pPr>
            <a:r>
              <a:rPr lang="en-US" sz="2400" smtClean="0"/>
              <a:t>Thỏa thuận giữa 9 quốc gia đang được thảo luận:</a:t>
            </a:r>
            <a:endParaRPr lang="en-US" sz="2400">
              <a:solidFill>
                <a:srgbClr val="C00000"/>
              </a:solidFill>
            </a:endParaRPr>
          </a:p>
          <a:p>
            <a:pPr marL="342900" indent="-342900" eaLnBrk="0" hangingPunct="0">
              <a:lnSpc>
                <a:spcPct val="80000"/>
              </a:lnSpc>
              <a:spcBef>
                <a:spcPct val="20000"/>
              </a:spcBef>
              <a:buSzPct val="85000"/>
              <a:buFontTx/>
              <a:buChar char="•"/>
            </a:pPr>
            <a:r>
              <a:rPr lang="en-US" sz="2400" smtClean="0">
                <a:solidFill>
                  <a:srgbClr val="C00000"/>
                </a:solidFill>
              </a:rPr>
              <a:t>Úc</a:t>
            </a:r>
            <a:endParaRPr lang="en-US" sz="2400">
              <a:solidFill>
                <a:srgbClr val="C00000"/>
              </a:solidFill>
            </a:endParaRPr>
          </a:p>
          <a:p>
            <a:pPr marL="342900" indent="-342900" eaLnBrk="0" hangingPunct="0">
              <a:lnSpc>
                <a:spcPct val="80000"/>
              </a:lnSpc>
              <a:spcBef>
                <a:spcPct val="20000"/>
              </a:spcBef>
              <a:buSzPct val="85000"/>
              <a:buFontTx/>
              <a:buChar char="•"/>
            </a:pPr>
            <a:r>
              <a:rPr lang="en-US" sz="2400">
                <a:solidFill>
                  <a:srgbClr val="C00000"/>
                </a:solidFill>
              </a:rPr>
              <a:t>Brunei</a:t>
            </a:r>
          </a:p>
          <a:p>
            <a:pPr marL="342900" indent="-342900" eaLnBrk="0" hangingPunct="0">
              <a:lnSpc>
                <a:spcPct val="80000"/>
              </a:lnSpc>
              <a:spcBef>
                <a:spcPct val="20000"/>
              </a:spcBef>
              <a:buSzPct val="85000"/>
              <a:buFontTx/>
              <a:buChar char="•"/>
            </a:pPr>
            <a:r>
              <a:rPr lang="en-US" sz="2400">
                <a:solidFill>
                  <a:srgbClr val="C00000"/>
                </a:solidFill>
              </a:rPr>
              <a:t>Chile</a:t>
            </a:r>
          </a:p>
          <a:p>
            <a:pPr marL="342900" indent="-342900" eaLnBrk="0" hangingPunct="0">
              <a:lnSpc>
                <a:spcPct val="80000"/>
              </a:lnSpc>
              <a:spcBef>
                <a:spcPct val="20000"/>
              </a:spcBef>
              <a:buSzPct val="85000"/>
              <a:buFontTx/>
              <a:buChar char="•"/>
            </a:pPr>
            <a:r>
              <a:rPr lang="en-US" sz="2400">
                <a:solidFill>
                  <a:srgbClr val="C00000"/>
                </a:solidFill>
              </a:rPr>
              <a:t>Malaysia</a:t>
            </a:r>
          </a:p>
          <a:p>
            <a:pPr marL="342900" indent="-342900" eaLnBrk="0" hangingPunct="0">
              <a:lnSpc>
                <a:spcPct val="80000"/>
              </a:lnSpc>
              <a:spcBef>
                <a:spcPct val="20000"/>
              </a:spcBef>
              <a:buSzPct val="85000"/>
              <a:buFontTx/>
              <a:buChar char="•"/>
            </a:pPr>
            <a:r>
              <a:rPr lang="en-US" sz="2400">
                <a:solidFill>
                  <a:srgbClr val="C00000"/>
                </a:solidFill>
              </a:rPr>
              <a:t>New Zealand</a:t>
            </a:r>
          </a:p>
          <a:p>
            <a:pPr marL="342900" indent="-342900" eaLnBrk="0" hangingPunct="0">
              <a:lnSpc>
                <a:spcPct val="80000"/>
              </a:lnSpc>
              <a:spcBef>
                <a:spcPct val="20000"/>
              </a:spcBef>
              <a:buSzPct val="85000"/>
              <a:buFontTx/>
              <a:buChar char="•"/>
            </a:pPr>
            <a:r>
              <a:rPr lang="en-US" sz="2400">
                <a:solidFill>
                  <a:srgbClr val="C00000"/>
                </a:solidFill>
              </a:rPr>
              <a:t>Singapore</a:t>
            </a:r>
          </a:p>
          <a:p>
            <a:pPr marL="342900" indent="-342900" eaLnBrk="0" hangingPunct="0">
              <a:lnSpc>
                <a:spcPct val="80000"/>
              </a:lnSpc>
              <a:spcBef>
                <a:spcPct val="20000"/>
              </a:spcBef>
              <a:buSzPct val="85000"/>
              <a:buFontTx/>
              <a:buChar char="•"/>
            </a:pPr>
            <a:r>
              <a:rPr lang="en-US" sz="2400" smtClean="0">
                <a:solidFill>
                  <a:srgbClr val="C00000"/>
                </a:solidFill>
              </a:rPr>
              <a:t>Hoa Kỳ</a:t>
            </a:r>
            <a:endParaRPr lang="en-US" sz="2400">
              <a:solidFill>
                <a:srgbClr val="C00000"/>
              </a:solidFill>
            </a:endParaRPr>
          </a:p>
          <a:p>
            <a:pPr marL="342900" indent="-342900" eaLnBrk="0" hangingPunct="0">
              <a:lnSpc>
                <a:spcPct val="80000"/>
              </a:lnSpc>
              <a:spcBef>
                <a:spcPct val="20000"/>
              </a:spcBef>
              <a:buSzPct val="85000"/>
              <a:buFontTx/>
              <a:buChar char="•"/>
            </a:pPr>
            <a:r>
              <a:rPr lang="en-US" sz="2400" smtClean="0">
                <a:solidFill>
                  <a:srgbClr val="C00000"/>
                </a:solidFill>
              </a:rPr>
              <a:t>Việt Nam</a:t>
            </a:r>
            <a:endParaRPr lang="en-US" sz="2400">
              <a:solidFill>
                <a:srgbClr val="C00000"/>
              </a:solidFill>
            </a:endParaRPr>
          </a:p>
          <a:p>
            <a:pPr marL="342900" indent="-342900" eaLnBrk="0" hangingPunct="0">
              <a:lnSpc>
                <a:spcPct val="80000"/>
              </a:lnSpc>
              <a:spcBef>
                <a:spcPct val="20000"/>
              </a:spcBef>
              <a:buSzPct val="85000"/>
              <a:buFontTx/>
              <a:buChar char="•"/>
            </a:pPr>
            <a:r>
              <a:rPr lang="en-US" sz="2400" smtClean="0"/>
              <a:t>Nhật Bản và Hàn Quốc </a:t>
            </a:r>
          </a:p>
          <a:p>
            <a:pPr marL="342900" indent="-342900" eaLnBrk="0" hangingPunct="0">
              <a:lnSpc>
                <a:spcPct val="80000"/>
              </a:lnSpc>
              <a:spcBef>
                <a:spcPct val="20000"/>
              </a:spcBef>
              <a:buSzPct val="85000"/>
            </a:pPr>
            <a:r>
              <a:rPr lang="en-US" sz="2400" smtClean="0"/>
              <a:t>         cũng quan tâm</a:t>
            </a:r>
            <a:endParaRPr lang="en-US" sz="2400"/>
          </a:p>
          <a:p>
            <a:pPr marL="342900" indent="-342900" eaLnBrk="0" hangingPunct="0">
              <a:lnSpc>
                <a:spcPct val="80000"/>
              </a:lnSpc>
              <a:spcBef>
                <a:spcPct val="20000"/>
              </a:spcBef>
              <a:buSzPct val="85000"/>
              <a:buFontTx/>
              <a:buChar char="•"/>
            </a:pPr>
            <a:endParaRPr lang="en-US" sz="2400"/>
          </a:p>
        </p:txBody>
      </p:sp>
      <p:grpSp>
        <p:nvGrpSpPr>
          <p:cNvPr id="12294" name="Group 19"/>
          <p:cNvGrpSpPr>
            <a:grpSpLocks/>
          </p:cNvGrpSpPr>
          <p:nvPr/>
        </p:nvGrpSpPr>
        <p:grpSpPr bwMode="auto">
          <a:xfrm>
            <a:off x="-36513" y="5327650"/>
            <a:ext cx="9144001" cy="1557338"/>
            <a:chOff x="-23" y="3339"/>
            <a:chExt cx="5760" cy="981"/>
          </a:xfrm>
        </p:grpSpPr>
        <p:sp>
          <p:nvSpPr>
            <p:cNvPr id="4116" name="AutoShape 10"/>
            <p:cNvSpPr>
              <a:spLocks noChangeArrowheads="1"/>
            </p:cNvSpPr>
            <p:nvPr/>
          </p:nvSpPr>
          <p:spPr bwMode="auto">
            <a:xfrm>
              <a:off x="-23" y="3339"/>
              <a:ext cx="5760" cy="981"/>
            </a:xfrm>
            <a:prstGeom prst="rtTriangle">
              <a:avLst/>
            </a:prstGeom>
            <a:solidFill>
              <a:srgbClr val="FFCC00"/>
            </a:solidFill>
            <a:ln w="9525">
              <a:noFill/>
              <a:miter lim="800000"/>
              <a:headEnd/>
              <a:tailEnd/>
            </a:ln>
            <a:effectLst>
              <a:outerShdw dist="35921" dir="2700000" algn="ctr" rotWithShape="0">
                <a:schemeClr val="bg2"/>
              </a:outerShdw>
            </a:effectLst>
          </p:spPr>
          <p:txBody>
            <a:bodyPr wrap="none" anchor="ctr"/>
            <a:lstStyle/>
            <a:p>
              <a:pPr>
                <a:defRPr/>
              </a:pPr>
              <a:endParaRPr lang="en-AU" sz="1800"/>
            </a:p>
          </p:txBody>
        </p:sp>
        <p:sp>
          <p:nvSpPr>
            <p:cNvPr id="12296" name="AutoShape 11"/>
            <p:cNvSpPr>
              <a:spLocks noChangeArrowheads="1"/>
            </p:cNvSpPr>
            <p:nvPr/>
          </p:nvSpPr>
          <p:spPr bwMode="auto">
            <a:xfrm>
              <a:off x="-23" y="3430"/>
              <a:ext cx="5760" cy="890"/>
            </a:xfrm>
            <a:prstGeom prst="rtTriangle">
              <a:avLst/>
            </a:prstGeom>
            <a:solidFill>
              <a:srgbClr val="FF0000"/>
            </a:solidFill>
            <a:ln w="9525">
              <a:noFill/>
              <a:miter lim="800000"/>
              <a:headEnd/>
              <a:tailEnd/>
            </a:ln>
          </p:spPr>
          <p:txBody>
            <a:bodyPr wrap="none" anchor="ctr"/>
            <a:lstStyle/>
            <a:p>
              <a:endParaRPr lang="en-AU" sz="1800"/>
            </a:p>
          </p:txBody>
        </p:sp>
        <p:sp>
          <p:nvSpPr>
            <p:cNvPr id="12297" name="AutoShape 12"/>
            <p:cNvSpPr>
              <a:spLocks noChangeArrowheads="1"/>
            </p:cNvSpPr>
            <p:nvPr/>
          </p:nvSpPr>
          <p:spPr bwMode="auto">
            <a:xfrm>
              <a:off x="-23" y="3521"/>
              <a:ext cx="5692" cy="799"/>
            </a:xfrm>
            <a:prstGeom prst="rtTriangle">
              <a:avLst/>
            </a:prstGeom>
            <a:solidFill>
              <a:srgbClr val="339933"/>
            </a:solidFill>
            <a:ln w="9525">
              <a:noFill/>
              <a:miter lim="800000"/>
              <a:headEnd/>
              <a:tailEnd/>
            </a:ln>
          </p:spPr>
          <p:txBody>
            <a:bodyPr wrap="none" anchor="ctr"/>
            <a:lstStyle/>
            <a:p>
              <a:endParaRPr lang="en-AU" sz="1800"/>
            </a:p>
          </p:txBody>
        </p:sp>
        <p:sp>
          <p:nvSpPr>
            <p:cNvPr id="12298" name="AutoShape 13"/>
            <p:cNvSpPr>
              <a:spLocks noChangeArrowheads="1"/>
            </p:cNvSpPr>
            <p:nvPr/>
          </p:nvSpPr>
          <p:spPr bwMode="auto">
            <a:xfrm>
              <a:off x="-23" y="3612"/>
              <a:ext cx="5760" cy="708"/>
            </a:xfrm>
            <a:prstGeom prst="rtTriangle">
              <a:avLst/>
            </a:prstGeom>
            <a:solidFill>
              <a:schemeClr val="bg1"/>
            </a:solidFill>
            <a:ln w="9525">
              <a:noFill/>
              <a:miter lim="800000"/>
              <a:headEnd/>
              <a:tailEnd/>
            </a:ln>
          </p:spPr>
          <p:txBody>
            <a:bodyPr wrap="none" anchor="ctr"/>
            <a:lstStyle/>
            <a:p>
              <a:endParaRPr lang="en-AU" sz="1800"/>
            </a:p>
          </p:txBody>
        </p:sp>
        <p:grpSp>
          <p:nvGrpSpPr>
            <p:cNvPr id="12299" name="Group 24"/>
            <p:cNvGrpSpPr>
              <a:grpSpLocks/>
            </p:cNvGrpSpPr>
            <p:nvPr/>
          </p:nvGrpSpPr>
          <p:grpSpPr bwMode="auto">
            <a:xfrm>
              <a:off x="-1" y="3702"/>
              <a:ext cx="3743" cy="590"/>
              <a:chOff x="-1" y="3702"/>
              <a:chExt cx="3743" cy="590"/>
            </a:xfrm>
          </p:grpSpPr>
          <p:grpSp>
            <p:nvGrpSpPr>
              <p:cNvPr id="12300" name="Group 6"/>
              <p:cNvGrpSpPr>
                <a:grpSpLocks/>
              </p:cNvGrpSpPr>
              <p:nvPr/>
            </p:nvGrpSpPr>
            <p:grpSpPr bwMode="auto">
              <a:xfrm>
                <a:off x="-1" y="3702"/>
                <a:ext cx="590" cy="545"/>
                <a:chOff x="2990857" y="948017"/>
                <a:chExt cx="3162285" cy="4961965"/>
              </a:xfrm>
            </p:grpSpPr>
            <p:pic>
              <p:nvPicPr>
                <p:cNvPr id="12303" name="Picture 4"/>
                <p:cNvPicPr>
                  <a:picLocks noChangeAspect="1" noChangeArrowheads="1"/>
                </p:cNvPicPr>
                <p:nvPr/>
              </p:nvPicPr>
              <p:blipFill>
                <a:blip r:embed="rId3" cstate="print"/>
                <a:srcRect r="20557"/>
                <a:stretch>
                  <a:fillRect/>
                </a:stretch>
              </p:blipFill>
              <p:spPr bwMode="auto">
                <a:xfrm>
                  <a:off x="2990857" y="948017"/>
                  <a:ext cx="3162285" cy="4961965"/>
                </a:xfrm>
                <a:prstGeom prst="rect">
                  <a:avLst/>
                </a:prstGeom>
                <a:noFill/>
                <a:ln w="9525">
                  <a:noFill/>
                  <a:miter lim="800000"/>
                  <a:headEnd/>
                  <a:tailEnd/>
                </a:ln>
              </p:spPr>
            </p:pic>
            <p:sp>
              <p:nvSpPr>
                <p:cNvPr id="6" name="5-Point Star 5"/>
                <p:cNvSpPr/>
                <p:nvPr/>
              </p:nvSpPr>
              <p:spPr>
                <a:xfrm>
                  <a:off x="3709074" y="2277277"/>
                  <a:ext cx="1511465" cy="1220005"/>
                </a:xfrm>
                <a:prstGeom prst="star5">
                  <a:avLst/>
                </a:prstGeom>
                <a:solidFill>
                  <a:srgbClr val="FFC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grpSp>
          <p:sp>
            <p:nvSpPr>
              <p:cNvPr id="28689" name="Rectangle 17"/>
              <p:cNvSpPr>
                <a:spLocks noChangeArrowheads="1"/>
              </p:cNvSpPr>
              <p:nvPr/>
            </p:nvSpPr>
            <p:spPr bwMode="auto">
              <a:xfrm>
                <a:off x="453" y="4071"/>
                <a:ext cx="3289" cy="221"/>
              </a:xfrm>
              <a:prstGeom prst="rect">
                <a:avLst/>
              </a:prstGeom>
              <a:noFill/>
              <a:ln w="9525">
                <a:noFill/>
                <a:miter lim="800000"/>
                <a:headEnd/>
                <a:tailEnd/>
              </a:ln>
              <a:effectLst/>
            </p:spPr>
            <p:txBody>
              <a:bodyPr>
                <a:spAutoFit/>
              </a:bodyPr>
              <a:lstStyle/>
              <a:p>
                <a:pPr>
                  <a:lnSpc>
                    <a:spcPct val="85000"/>
                  </a:lnSpc>
                  <a:defRPr/>
                </a:pPr>
                <a:endParaRPr lang="en-US" sz="2000" b="1">
                  <a:effectLst>
                    <a:outerShdw blurRad="38100" dist="38100" dir="2700000" algn="tl">
                      <a:srgbClr val="C0C0C0"/>
                    </a:outerShdw>
                  </a:effectLst>
                </a:endParaRPr>
              </a:p>
            </p:txBody>
          </p:sp>
          <p:sp>
            <p:nvSpPr>
              <p:cNvPr id="28690" name="Rectangle 18"/>
              <p:cNvSpPr>
                <a:spLocks noChangeArrowheads="1"/>
              </p:cNvSpPr>
              <p:nvPr/>
            </p:nvSpPr>
            <p:spPr bwMode="auto">
              <a:xfrm>
                <a:off x="453" y="3889"/>
                <a:ext cx="1633" cy="221"/>
              </a:xfrm>
              <a:prstGeom prst="rect">
                <a:avLst/>
              </a:prstGeom>
              <a:noFill/>
              <a:ln w="9525">
                <a:noFill/>
                <a:miter lim="800000"/>
                <a:headEnd/>
                <a:tailEnd/>
              </a:ln>
              <a:effectLst/>
            </p:spPr>
            <p:txBody>
              <a:bodyPr>
                <a:spAutoFit/>
              </a:bodyPr>
              <a:lstStyle/>
              <a:p>
                <a:pPr>
                  <a:lnSpc>
                    <a:spcPct val="85000"/>
                  </a:lnSpc>
                  <a:defRPr/>
                </a:pPr>
                <a:r>
                  <a:rPr lang="en-AU" sz="2000" b="1">
                    <a:effectLst>
                      <a:outerShdw blurRad="38100" dist="38100" dir="2700000" algn="tl">
                        <a:srgbClr val="C0C0C0"/>
                      </a:outerShdw>
                    </a:effectLst>
                  </a:rPr>
                  <a:t>Burgess &amp; Turner :</a:t>
                </a:r>
                <a:endParaRPr lang="en-US" sz="2000" b="1">
                  <a:effectLst>
                    <a:outerShdw blurRad="38100" dist="38100" dir="2700000" algn="tl">
                      <a:srgbClr val="C0C0C0"/>
                    </a:outerShdw>
                  </a:effectLst>
                </a:endParaRPr>
              </a:p>
            </p:txBody>
          </p:sp>
        </p:grpSp>
      </p:grpSp>
      <p:sp>
        <p:nvSpPr>
          <p:cNvPr id="17" name="Rectangle 17"/>
          <p:cNvSpPr>
            <a:spLocks noChangeArrowheads="1"/>
          </p:cNvSpPr>
          <p:nvPr/>
        </p:nvSpPr>
        <p:spPr bwMode="auto">
          <a:xfrm>
            <a:off x="719136" y="6462713"/>
            <a:ext cx="5996003" cy="353943"/>
          </a:xfrm>
          <a:prstGeom prst="rect">
            <a:avLst/>
          </a:prstGeom>
          <a:noFill/>
          <a:ln w="9525">
            <a:noFill/>
            <a:miter lim="800000"/>
            <a:headEnd/>
            <a:tailEnd/>
          </a:ln>
          <a:effectLst/>
        </p:spPr>
        <p:txBody>
          <a:bodyPr wrap="square">
            <a:spAutoFit/>
          </a:bodyPr>
          <a:lstStyle/>
          <a:p>
            <a:pPr>
              <a:lnSpc>
                <a:spcPct val="85000"/>
              </a:lnSpc>
              <a:defRPr/>
            </a:pPr>
            <a:r>
              <a:rPr lang="en-US" sz="2000" b="1" smtClean="0">
                <a:effectLst>
                  <a:outerShdw blurRad="38100" dist="38100" dir="2700000" algn="tl">
                    <a:srgbClr val="C0C0C0"/>
                  </a:outerShdw>
                </a:effectLst>
              </a:rPr>
              <a:t>Thúc đẩy hợp tác với doanh nghiệp</a:t>
            </a:r>
            <a:endParaRPr lang="en-US" sz="2000" b="1">
              <a:effectLst>
                <a:outerShdw blurRad="38100" dist="38100" dir="2700000" algn="tl">
                  <a:srgbClr val="C0C0C0"/>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14">
                                            <p:txEl>
                                              <p:pRg st="0" end="0"/>
                                            </p:txEl>
                                          </p:spTgt>
                                        </p:tgtEl>
                                        <p:attrNameLst>
                                          <p:attrName>style.visibility</p:attrName>
                                        </p:attrNameLst>
                                      </p:cBhvr>
                                      <p:to>
                                        <p:strVal val="visible"/>
                                      </p:to>
                                    </p:set>
                                    <p:animEffect transition="in" filter="fade">
                                      <p:cBhvr>
                                        <p:cTn id="7" dur="1000"/>
                                        <p:tgtEl>
                                          <p:spTgt spid="4114">
                                            <p:txEl>
                                              <p:pRg st="0" end="0"/>
                                            </p:txEl>
                                          </p:spTgt>
                                        </p:tgtEl>
                                      </p:cBhvr>
                                    </p:animEffect>
                                    <p:anim calcmode="lin" valueType="num">
                                      <p:cBhvr>
                                        <p:cTn id="8" dur="1000" fill="hold"/>
                                        <p:tgtEl>
                                          <p:spTgt spid="41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14">
                                            <p:txEl>
                                              <p:pRg st="1" end="1"/>
                                            </p:txEl>
                                          </p:spTgt>
                                        </p:tgtEl>
                                        <p:attrNameLst>
                                          <p:attrName>style.visibility</p:attrName>
                                        </p:attrNameLst>
                                      </p:cBhvr>
                                      <p:to>
                                        <p:strVal val="visible"/>
                                      </p:to>
                                    </p:set>
                                    <p:animEffect transition="in" filter="fade">
                                      <p:cBhvr>
                                        <p:cTn id="14" dur="1000"/>
                                        <p:tgtEl>
                                          <p:spTgt spid="4114">
                                            <p:txEl>
                                              <p:pRg st="1" end="1"/>
                                            </p:txEl>
                                          </p:spTgt>
                                        </p:tgtEl>
                                      </p:cBhvr>
                                    </p:animEffect>
                                    <p:anim calcmode="lin" valueType="num">
                                      <p:cBhvr>
                                        <p:cTn id="15" dur="1000" fill="hold"/>
                                        <p:tgtEl>
                                          <p:spTgt spid="41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1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114">
                                            <p:txEl>
                                              <p:pRg st="2" end="2"/>
                                            </p:txEl>
                                          </p:spTgt>
                                        </p:tgtEl>
                                        <p:attrNameLst>
                                          <p:attrName>style.visibility</p:attrName>
                                        </p:attrNameLst>
                                      </p:cBhvr>
                                      <p:to>
                                        <p:strVal val="visible"/>
                                      </p:to>
                                    </p:set>
                                    <p:animEffect transition="in" filter="fade">
                                      <p:cBhvr>
                                        <p:cTn id="19" dur="1000"/>
                                        <p:tgtEl>
                                          <p:spTgt spid="4114">
                                            <p:txEl>
                                              <p:pRg st="2" end="2"/>
                                            </p:txEl>
                                          </p:spTgt>
                                        </p:tgtEl>
                                      </p:cBhvr>
                                    </p:animEffect>
                                    <p:anim calcmode="lin" valueType="num">
                                      <p:cBhvr>
                                        <p:cTn id="20" dur="1000" fill="hold"/>
                                        <p:tgtEl>
                                          <p:spTgt spid="411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11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114">
                                            <p:txEl>
                                              <p:pRg st="3" end="3"/>
                                            </p:txEl>
                                          </p:spTgt>
                                        </p:tgtEl>
                                        <p:attrNameLst>
                                          <p:attrName>style.visibility</p:attrName>
                                        </p:attrNameLst>
                                      </p:cBhvr>
                                      <p:to>
                                        <p:strVal val="visible"/>
                                      </p:to>
                                    </p:set>
                                    <p:animEffect transition="in" filter="fade">
                                      <p:cBhvr>
                                        <p:cTn id="24" dur="1000"/>
                                        <p:tgtEl>
                                          <p:spTgt spid="4114">
                                            <p:txEl>
                                              <p:pRg st="3" end="3"/>
                                            </p:txEl>
                                          </p:spTgt>
                                        </p:tgtEl>
                                      </p:cBhvr>
                                    </p:animEffect>
                                    <p:anim calcmode="lin" valueType="num">
                                      <p:cBhvr>
                                        <p:cTn id="25" dur="1000" fill="hold"/>
                                        <p:tgtEl>
                                          <p:spTgt spid="411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11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114">
                                            <p:txEl>
                                              <p:pRg st="4" end="4"/>
                                            </p:txEl>
                                          </p:spTgt>
                                        </p:tgtEl>
                                        <p:attrNameLst>
                                          <p:attrName>style.visibility</p:attrName>
                                        </p:attrNameLst>
                                      </p:cBhvr>
                                      <p:to>
                                        <p:strVal val="visible"/>
                                      </p:to>
                                    </p:set>
                                    <p:animEffect transition="in" filter="fade">
                                      <p:cBhvr>
                                        <p:cTn id="29" dur="1000"/>
                                        <p:tgtEl>
                                          <p:spTgt spid="4114">
                                            <p:txEl>
                                              <p:pRg st="4" end="4"/>
                                            </p:txEl>
                                          </p:spTgt>
                                        </p:tgtEl>
                                      </p:cBhvr>
                                    </p:animEffect>
                                    <p:anim calcmode="lin" valueType="num">
                                      <p:cBhvr>
                                        <p:cTn id="30" dur="1000" fill="hold"/>
                                        <p:tgtEl>
                                          <p:spTgt spid="411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11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114">
                                            <p:txEl>
                                              <p:pRg st="5" end="5"/>
                                            </p:txEl>
                                          </p:spTgt>
                                        </p:tgtEl>
                                        <p:attrNameLst>
                                          <p:attrName>style.visibility</p:attrName>
                                        </p:attrNameLst>
                                      </p:cBhvr>
                                      <p:to>
                                        <p:strVal val="visible"/>
                                      </p:to>
                                    </p:set>
                                    <p:animEffect transition="in" filter="fade">
                                      <p:cBhvr>
                                        <p:cTn id="34" dur="1000"/>
                                        <p:tgtEl>
                                          <p:spTgt spid="4114">
                                            <p:txEl>
                                              <p:pRg st="5" end="5"/>
                                            </p:txEl>
                                          </p:spTgt>
                                        </p:tgtEl>
                                      </p:cBhvr>
                                    </p:animEffect>
                                    <p:anim calcmode="lin" valueType="num">
                                      <p:cBhvr>
                                        <p:cTn id="35" dur="1000" fill="hold"/>
                                        <p:tgtEl>
                                          <p:spTgt spid="411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114">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114">
                                            <p:txEl>
                                              <p:pRg st="6" end="6"/>
                                            </p:txEl>
                                          </p:spTgt>
                                        </p:tgtEl>
                                        <p:attrNameLst>
                                          <p:attrName>style.visibility</p:attrName>
                                        </p:attrNameLst>
                                      </p:cBhvr>
                                      <p:to>
                                        <p:strVal val="visible"/>
                                      </p:to>
                                    </p:set>
                                    <p:animEffect transition="in" filter="fade">
                                      <p:cBhvr>
                                        <p:cTn id="39" dur="1000"/>
                                        <p:tgtEl>
                                          <p:spTgt spid="4114">
                                            <p:txEl>
                                              <p:pRg st="6" end="6"/>
                                            </p:txEl>
                                          </p:spTgt>
                                        </p:tgtEl>
                                      </p:cBhvr>
                                    </p:animEffect>
                                    <p:anim calcmode="lin" valueType="num">
                                      <p:cBhvr>
                                        <p:cTn id="40" dur="1000" fill="hold"/>
                                        <p:tgtEl>
                                          <p:spTgt spid="411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114">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114">
                                            <p:txEl>
                                              <p:pRg st="7" end="7"/>
                                            </p:txEl>
                                          </p:spTgt>
                                        </p:tgtEl>
                                        <p:attrNameLst>
                                          <p:attrName>style.visibility</p:attrName>
                                        </p:attrNameLst>
                                      </p:cBhvr>
                                      <p:to>
                                        <p:strVal val="visible"/>
                                      </p:to>
                                    </p:set>
                                    <p:animEffect transition="in" filter="fade">
                                      <p:cBhvr>
                                        <p:cTn id="44" dur="1000"/>
                                        <p:tgtEl>
                                          <p:spTgt spid="4114">
                                            <p:txEl>
                                              <p:pRg st="7" end="7"/>
                                            </p:txEl>
                                          </p:spTgt>
                                        </p:tgtEl>
                                      </p:cBhvr>
                                    </p:animEffect>
                                    <p:anim calcmode="lin" valueType="num">
                                      <p:cBhvr>
                                        <p:cTn id="45" dur="1000" fill="hold"/>
                                        <p:tgtEl>
                                          <p:spTgt spid="4114">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4114">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114">
                                            <p:txEl>
                                              <p:pRg st="8" end="8"/>
                                            </p:txEl>
                                          </p:spTgt>
                                        </p:tgtEl>
                                        <p:attrNameLst>
                                          <p:attrName>style.visibility</p:attrName>
                                        </p:attrNameLst>
                                      </p:cBhvr>
                                      <p:to>
                                        <p:strVal val="visible"/>
                                      </p:to>
                                    </p:set>
                                    <p:animEffect transition="in" filter="fade">
                                      <p:cBhvr>
                                        <p:cTn id="49" dur="1000"/>
                                        <p:tgtEl>
                                          <p:spTgt spid="4114">
                                            <p:txEl>
                                              <p:pRg st="8" end="8"/>
                                            </p:txEl>
                                          </p:spTgt>
                                        </p:tgtEl>
                                      </p:cBhvr>
                                    </p:animEffect>
                                    <p:anim calcmode="lin" valueType="num">
                                      <p:cBhvr>
                                        <p:cTn id="50" dur="1000" fill="hold"/>
                                        <p:tgtEl>
                                          <p:spTgt spid="4114">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4114">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114">
                                            <p:txEl>
                                              <p:pRg st="9" end="9"/>
                                            </p:txEl>
                                          </p:spTgt>
                                        </p:tgtEl>
                                        <p:attrNameLst>
                                          <p:attrName>style.visibility</p:attrName>
                                        </p:attrNameLst>
                                      </p:cBhvr>
                                      <p:to>
                                        <p:strVal val="visible"/>
                                      </p:to>
                                    </p:set>
                                    <p:animEffect transition="in" filter="fade">
                                      <p:cBhvr>
                                        <p:cTn id="54" dur="1000"/>
                                        <p:tgtEl>
                                          <p:spTgt spid="4114">
                                            <p:txEl>
                                              <p:pRg st="9" end="9"/>
                                            </p:txEl>
                                          </p:spTgt>
                                        </p:tgtEl>
                                      </p:cBhvr>
                                    </p:animEffect>
                                    <p:anim calcmode="lin" valueType="num">
                                      <p:cBhvr>
                                        <p:cTn id="55" dur="1000" fill="hold"/>
                                        <p:tgtEl>
                                          <p:spTgt spid="4114">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4114">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114">
                                            <p:txEl>
                                              <p:pRg st="10" end="10"/>
                                            </p:txEl>
                                          </p:spTgt>
                                        </p:tgtEl>
                                        <p:attrNameLst>
                                          <p:attrName>style.visibility</p:attrName>
                                        </p:attrNameLst>
                                      </p:cBhvr>
                                      <p:to>
                                        <p:strVal val="visible"/>
                                      </p:to>
                                    </p:set>
                                    <p:animEffect transition="in" filter="fade">
                                      <p:cBhvr>
                                        <p:cTn id="59" dur="1000"/>
                                        <p:tgtEl>
                                          <p:spTgt spid="4114">
                                            <p:txEl>
                                              <p:pRg st="10" end="10"/>
                                            </p:txEl>
                                          </p:spTgt>
                                        </p:tgtEl>
                                      </p:cBhvr>
                                    </p:animEffect>
                                    <p:anim calcmode="lin" valueType="num">
                                      <p:cBhvr>
                                        <p:cTn id="60" dur="1000" fill="hold"/>
                                        <p:tgtEl>
                                          <p:spTgt spid="4114">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411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nodeType="clickEffect">
                                  <p:stCondLst>
                                    <p:cond delay="0"/>
                                  </p:stCondLst>
                                  <p:childTnLst>
                                    <p:set>
                                      <p:cBhvr>
                                        <p:cTn id="65" dur="1" fill="hold">
                                          <p:stCondLst>
                                            <p:cond delay="0"/>
                                          </p:stCondLst>
                                        </p:cTn>
                                        <p:tgtEl>
                                          <p:spTgt spid="83972"/>
                                        </p:tgtEl>
                                        <p:attrNameLst>
                                          <p:attrName>style.visibility</p:attrName>
                                        </p:attrNameLst>
                                      </p:cBhvr>
                                      <p:to>
                                        <p:strVal val="visible"/>
                                      </p:to>
                                    </p:set>
                                    <p:animEffect transition="in" filter="checkerboard(across)">
                                      <p:cBhvr>
                                        <p:cTn id="66" dur="5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Grp="1" noChangeArrowheads="1"/>
          </p:cNvSpPr>
          <p:nvPr>
            <p:ph type="body" idx="1"/>
          </p:nvPr>
        </p:nvSpPr>
        <p:spPr>
          <a:xfrm>
            <a:off x="468313" y="1484313"/>
            <a:ext cx="7920037" cy="3744912"/>
          </a:xfrm>
        </p:spPr>
        <p:txBody>
          <a:bodyPr/>
          <a:lstStyle/>
          <a:p>
            <a:r>
              <a:rPr lang="en-US" smtClean="0"/>
              <a:t>Mối quan hệ đối tác này được thiết kế nhằm:</a:t>
            </a:r>
          </a:p>
          <a:p>
            <a:pPr lvl="1">
              <a:lnSpc>
                <a:spcPct val="85000"/>
              </a:lnSpc>
            </a:pPr>
            <a:r>
              <a:rPr lang="en-US" sz="2600" smtClean="0"/>
              <a:t>Tăng cường thương mại và đầu tư giữa các quốc gia TPP; </a:t>
            </a:r>
          </a:p>
          <a:p>
            <a:pPr lvl="1"/>
            <a:r>
              <a:rPr lang="en-US" sz="2600" smtClean="0"/>
              <a:t>Thúc đẩy sự đổi mới; </a:t>
            </a:r>
          </a:p>
          <a:p>
            <a:pPr lvl="1">
              <a:lnSpc>
                <a:spcPct val="85000"/>
              </a:lnSpc>
            </a:pPr>
            <a:r>
              <a:rPr lang="en-US" sz="2600" smtClean="0"/>
              <a:t>Thúc đẩy tăng trưởng và phát triển kinh tế;</a:t>
            </a:r>
          </a:p>
          <a:p>
            <a:pPr lvl="1">
              <a:lnSpc>
                <a:spcPct val="85000"/>
              </a:lnSpc>
            </a:pPr>
            <a:r>
              <a:rPr lang="en-US" sz="2600" smtClean="0"/>
              <a:t>Hỗ trợ cho việc tạo ra và duy trì công ăn việc làm.</a:t>
            </a:r>
          </a:p>
          <a:p>
            <a:pPr>
              <a:buNone/>
            </a:pPr>
            <a:endParaRPr lang="en-US" sz="2600" smtClean="0"/>
          </a:p>
        </p:txBody>
      </p:sp>
      <p:grpSp>
        <p:nvGrpSpPr>
          <p:cNvPr id="13315" name="Group 6"/>
          <p:cNvGrpSpPr>
            <a:grpSpLocks/>
          </p:cNvGrpSpPr>
          <p:nvPr/>
        </p:nvGrpSpPr>
        <p:grpSpPr bwMode="auto">
          <a:xfrm>
            <a:off x="-36513" y="5300663"/>
            <a:ext cx="9144001" cy="1557337"/>
            <a:chOff x="-23" y="3339"/>
            <a:chExt cx="5760" cy="981"/>
          </a:xfrm>
        </p:grpSpPr>
        <p:sp>
          <p:nvSpPr>
            <p:cNvPr id="24583" name="AutoShape 10"/>
            <p:cNvSpPr>
              <a:spLocks noChangeArrowheads="1"/>
            </p:cNvSpPr>
            <p:nvPr/>
          </p:nvSpPr>
          <p:spPr bwMode="auto">
            <a:xfrm>
              <a:off x="-23" y="3339"/>
              <a:ext cx="5760" cy="981"/>
            </a:xfrm>
            <a:prstGeom prst="rtTriangle">
              <a:avLst/>
            </a:prstGeom>
            <a:solidFill>
              <a:srgbClr val="FFCC00"/>
            </a:solidFill>
            <a:ln w="9525">
              <a:noFill/>
              <a:miter lim="800000"/>
              <a:headEnd/>
              <a:tailEnd/>
            </a:ln>
            <a:effectLst>
              <a:outerShdw dist="35921" dir="2700000" algn="ctr" rotWithShape="0">
                <a:schemeClr val="bg2"/>
              </a:outerShdw>
            </a:effectLst>
          </p:spPr>
          <p:txBody>
            <a:bodyPr wrap="none" anchor="ctr"/>
            <a:lstStyle/>
            <a:p>
              <a:pPr>
                <a:defRPr/>
              </a:pPr>
              <a:endParaRPr lang="en-AU" sz="1800"/>
            </a:p>
          </p:txBody>
        </p:sp>
        <p:sp>
          <p:nvSpPr>
            <p:cNvPr id="13319" name="AutoShape 11"/>
            <p:cNvSpPr>
              <a:spLocks noChangeArrowheads="1"/>
            </p:cNvSpPr>
            <p:nvPr/>
          </p:nvSpPr>
          <p:spPr bwMode="auto">
            <a:xfrm>
              <a:off x="-23" y="3430"/>
              <a:ext cx="5760" cy="890"/>
            </a:xfrm>
            <a:prstGeom prst="rtTriangle">
              <a:avLst/>
            </a:prstGeom>
            <a:solidFill>
              <a:srgbClr val="FF0000"/>
            </a:solidFill>
            <a:ln w="9525">
              <a:noFill/>
              <a:miter lim="800000"/>
              <a:headEnd/>
              <a:tailEnd/>
            </a:ln>
          </p:spPr>
          <p:txBody>
            <a:bodyPr wrap="none" anchor="ctr"/>
            <a:lstStyle/>
            <a:p>
              <a:endParaRPr lang="en-AU" sz="1800"/>
            </a:p>
          </p:txBody>
        </p:sp>
        <p:sp>
          <p:nvSpPr>
            <p:cNvPr id="13320" name="AutoShape 12"/>
            <p:cNvSpPr>
              <a:spLocks noChangeArrowheads="1"/>
            </p:cNvSpPr>
            <p:nvPr/>
          </p:nvSpPr>
          <p:spPr bwMode="auto">
            <a:xfrm>
              <a:off x="-23" y="3521"/>
              <a:ext cx="5692" cy="799"/>
            </a:xfrm>
            <a:prstGeom prst="rtTriangle">
              <a:avLst/>
            </a:prstGeom>
            <a:solidFill>
              <a:srgbClr val="339933"/>
            </a:solidFill>
            <a:ln w="9525">
              <a:noFill/>
              <a:miter lim="800000"/>
              <a:headEnd/>
              <a:tailEnd/>
            </a:ln>
          </p:spPr>
          <p:txBody>
            <a:bodyPr wrap="none" anchor="ctr"/>
            <a:lstStyle/>
            <a:p>
              <a:endParaRPr lang="en-AU" sz="1800"/>
            </a:p>
          </p:txBody>
        </p:sp>
        <p:sp>
          <p:nvSpPr>
            <p:cNvPr id="13321" name="AutoShape 13"/>
            <p:cNvSpPr>
              <a:spLocks noChangeArrowheads="1"/>
            </p:cNvSpPr>
            <p:nvPr/>
          </p:nvSpPr>
          <p:spPr bwMode="auto">
            <a:xfrm>
              <a:off x="-23" y="3612"/>
              <a:ext cx="5760" cy="708"/>
            </a:xfrm>
            <a:prstGeom prst="rtTriangle">
              <a:avLst/>
            </a:prstGeom>
            <a:solidFill>
              <a:schemeClr val="bg1"/>
            </a:solidFill>
            <a:ln w="9525">
              <a:noFill/>
              <a:miter lim="800000"/>
              <a:headEnd/>
              <a:tailEnd/>
            </a:ln>
          </p:spPr>
          <p:txBody>
            <a:bodyPr wrap="none" anchor="ctr"/>
            <a:lstStyle/>
            <a:p>
              <a:endParaRPr lang="en-AU" sz="1800"/>
            </a:p>
          </p:txBody>
        </p:sp>
        <p:grpSp>
          <p:nvGrpSpPr>
            <p:cNvPr id="13322" name="Group 11"/>
            <p:cNvGrpSpPr>
              <a:grpSpLocks/>
            </p:cNvGrpSpPr>
            <p:nvPr/>
          </p:nvGrpSpPr>
          <p:grpSpPr bwMode="auto">
            <a:xfrm>
              <a:off x="-1" y="3702"/>
              <a:ext cx="3743" cy="590"/>
              <a:chOff x="-1" y="3702"/>
              <a:chExt cx="3743" cy="590"/>
            </a:xfrm>
          </p:grpSpPr>
          <p:grpSp>
            <p:nvGrpSpPr>
              <p:cNvPr id="13323" name="Group 6"/>
              <p:cNvGrpSpPr>
                <a:grpSpLocks/>
              </p:cNvGrpSpPr>
              <p:nvPr/>
            </p:nvGrpSpPr>
            <p:grpSpPr bwMode="auto">
              <a:xfrm>
                <a:off x="-1" y="3702"/>
                <a:ext cx="590" cy="545"/>
                <a:chOff x="2990857" y="948017"/>
                <a:chExt cx="3162285" cy="4961965"/>
              </a:xfrm>
            </p:grpSpPr>
            <p:pic>
              <p:nvPicPr>
                <p:cNvPr id="13326" name="Picture 4"/>
                <p:cNvPicPr>
                  <a:picLocks noChangeAspect="1" noChangeArrowheads="1"/>
                </p:cNvPicPr>
                <p:nvPr/>
              </p:nvPicPr>
              <p:blipFill>
                <a:blip r:embed="rId2" cstate="print"/>
                <a:srcRect r="20557"/>
                <a:stretch>
                  <a:fillRect/>
                </a:stretch>
              </p:blipFill>
              <p:spPr bwMode="auto">
                <a:xfrm>
                  <a:off x="2990857" y="948017"/>
                  <a:ext cx="3162285" cy="4961965"/>
                </a:xfrm>
                <a:prstGeom prst="rect">
                  <a:avLst/>
                </a:prstGeom>
                <a:noFill/>
                <a:ln w="9525">
                  <a:noFill/>
                  <a:miter lim="800000"/>
                  <a:headEnd/>
                  <a:tailEnd/>
                </a:ln>
              </p:spPr>
            </p:pic>
            <p:sp>
              <p:nvSpPr>
                <p:cNvPr id="6" name="5-Point Star 5"/>
                <p:cNvSpPr/>
                <p:nvPr/>
              </p:nvSpPr>
              <p:spPr>
                <a:xfrm>
                  <a:off x="3709074" y="2277277"/>
                  <a:ext cx="1511465" cy="1220005"/>
                </a:xfrm>
                <a:prstGeom prst="star5">
                  <a:avLst/>
                </a:prstGeom>
                <a:solidFill>
                  <a:srgbClr val="FFC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grpSp>
          <p:sp>
            <p:nvSpPr>
              <p:cNvPr id="28689" name="Rectangle 17"/>
              <p:cNvSpPr>
                <a:spLocks noChangeArrowheads="1"/>
              </p:cNvSpPr>
              <p:nvPr/>
            </p:nvSpPr>
            <p:spPr bwMode="auto">
              <a:xfrm>
                <a:off x="453" y="4071"/>
                <a:ext cx="3289" cy="221"/>
              </a:xfrm>
              <a:prstGeom prst="rect">
                <a:avLst/>
              </a:prstGeom>
              <a:noFill/>
              <a:ln w="9525">
                <a:noFill/>
                <a:miter lim="800000"/>
                <a:headEnd/>
                <a:tailEnd/>
              </a:ln>
              <a:effectLst/>
            </p:spPr>
            <p:txBody>
              <a:bodyPr>
                <a:spAutoFit/>
              </a:bodyPr>
              <a:lstStyle/>
              <a:p>
                <a:pPr>
                  <a:lnSpc>
                    <a:spcPct val="85000"/>
                  </a:lnSpc>
                  <a:defRPr/>
                </a:pPr>
                <a:endParaRPr lang="en-US" sz="2000" b="1">
                  <a:effectLst>
                    <a:outerShdw blurRad="38100" dist="38100" dir="2700000" algn="tl">
                      <a:srgbClr val="C0C0C0"/>
                    </a:outerShdw>
                  </a:effectLst>
                </a:endParaRPr>
              </a:p>
            </p:txBody>
          </p:sp>
          <p:sp>
            <p:nvSpPr>
              <p:cNvPr id="28690" name="Rectangle 18"/>
              <p:cNvSpPr>
                <a:spLocks noChangeArrowheads="1"/>
              </p:cNvSpPr>
              <p:nvPr/>
            </p:nvSpPr>
            <p:spPr bwMode="auto">
              <a:xfrm>
                <a:off x="453" y="3889"/>
                <a:ext cx="1633" cy="221"/>
              </a:xfrm>
              <a:prstGeom prst="rect">
                <a:avLst/>
              </a:prstGeom>
              <a:noFill/>
              <a:ln w="9525">
                <a:noFill/>
                <a:miter lim="800000"/>
                <a:headEnd/>
                <a:tailEnd/>
              </a:ln>
              <a:effectLst/>
            </p:spPr>
            <p:txBody>
              <a:bodyPr>
                <a:spAutoFit/>
              </a:bodyPr>
              <a:lstStyle/>
              <a:p>
                <a:pPr>
                  <a:lnSpc>
                    <a:spcPct val="85000"/>
                  </a:lnSpc>
                  <a:defRPr/>
                </a:pPr>
                <a:r>
                  <a:rPr lang="en-AU" sz="2000" b="1">
                    <a:effectLst>
                      <a:outerShdw blurRad="38100" dist="38100" dir="2700000" algn="tl">
                        <a:srgbClr val="C0C0C0"/>
                      </a:outerShdw>
                    </a:effectLst>
                  </a:rPr>
                  <a:t>Burgess &amp; Turner :</a:t>
                </a:r>
                <a:endParaRPr lang="en-US" sz="2000" b="1">
                  <a:effectLst>
                    <a:outerShdw blurRad="38100" dist="38100" dir="2700000" algn="tl">
                      <a:srgbClr val="C0C0C0"/>
                    </a:outerShdw>
                  </a:effectLst>
                </a:endParaRPr>
              </a:p>
            </p:txBody>
          </p:sp>
        </p:grpSp>
      </p:grpSp>
      <p:sp>
        <p:nvSpPr>
          <p:cNvPr id="29698" name="Rectangle 2"/>
          <p:cNvSpPr>
            <a:spLocks noChangeArrowheads="1"/>
          </p:cNvSpPr>
          <p:nvPr/>
        </p:nvSpPr>
        <p:spPr bwMode="auto">
          <a:xfrm>
            <a:off x="457200" y="0"/>
            <a:ext cx="8229600" cy="1417638"/>
          </a:xfrm>
          <a:prstGeom prst="rect">
            <a:avLst/>
          </a:prstGeom>
          <a:gradFill rotWithShape="1">
            <a:gsLst>
              <a:gs pos="0">
                <a:srgbClr val="FF0000"/>
              </a:gs>
              <a:gs pos="50000">
                <a:srgbClr val="760000"/>
              </a:gs>
              <a:gs pos="100000">
                <a:srgbClr val="FF0000"/>
              </a:gs>
            </a:gsLst>
            <a:lin ang="5400000" scaled="1"/>
          </a:gradFill>
          <a:ln w="9525">
            <a:noFill/>
            <a:miter lim="800000"/>
            <a:headEnd/>
            <a:tailEnd/>
          </a:ln>
        </p:spPr>
        <p:txBody>
          <a:bodyPr anchor="ctr"/>
          <a:lstStyle/>
          <a:p>
            <a:pPr algn="ctr" eaLnBrk="0" hangingPunct="0">
              <a:defRPr/>
            </a:pPr>
            <a:r>
              <a:rPr lang="en-US" sz="4400" b="1" smtClean="0">
                <a:solidFill>
                  <a:srgbClr val="FFCC00"/>
                </a:solidFill>
                <a:effectLst>
                  <a:outerShdw blurRad="38100" dist="38100" dir="2700000" algn="tl">
                    <a:srgbClr val="000000"/>
                  </a:outerShdw>
                </a:effectLst>
              </a:rPr>
              <a:t>Mối quan hệ đối tác xuyên Thái Bình Dương</a:t>
            </a:r>
            <a:endParaRPr lang="en-US" sz="4400" b="1">
              <a:solidFill>
                <a:srgbClr val="FFCC00"/>
              </a:solidFill>
              <a:effectLst>
                <a:outerShdw blurRad="38100" dist="38100" dir="2700000" algn="tl">
                  <a:srgbClr val="000000"/>
                </a:outerShdw>
              </a:effectLst>
            </a:endParaRPr>
          </a:p>
        </p:txBody>
      </p:sp>
      <p:pic>
        <p:nvPicPr>
          <p:cNvPr id="24598" name="Picture 22" descr="http://3.bp.blogspot.com/_IzGDYJE7jOs/TSBGAGpgoAI/AAAAAAAAEng/tgt2M_XGbhA/s400/tpp.gif"/>
          <p:cNvPicPr>
            <a:picLocks noChangeAspect="1" noChangeArrowheads="1"/>
          </p:cNvPicPr>
          <p:nvPr/>
        </p:nvPicPr>
        <p:blipFill>
          <a:blip r:embed="rId3" cstate="print"/>
          <a:srcRect/>
          <a:stretch>
            <a:fillRect/>
          </a:stretch>
        </p:blipFill>
        <p:spPr bwMode="auto">
          <a:xfrm>
            <a:off x="6770688" y="4437063"/>
            <a:ext cx="1905000" cy="1905000"/>
          </a:xfrm>
          <a:prstGeom prst="rect">
            <a:avLst/>
          </a:prstGeom>
          <a:noFill/>
          <a:ln w="9525">
            <a:noFill/>
            <a:miter lim="800000"/>
            <a:headEnd/>
            <a:tailEnd/>
          </a:ln>
        </p:spPr>
      </p:pic>
      <p:sp>
        <p:nvSpPr>
          <p:cNvPr id="16" name="Rectangle 17"/>
          <p:cNvSpPr>
            <a:spLocks noChangeArrowheads="1"/>
          </p:cNvSpPr>
          <p:nvPr/>
        </p:nvSpPr>
        <p:spPr bwMode="auto">
          <a:xfrm>
            <a:off x="719136" y="6462713"/>
            <a:ext cx="5996003" cy="353943"/>
          </a:xfrm>
          <a:prstGeom prst="rect">
            <a:avLst/>
          </a:prstGeom>
          <a:noFill/>
          <a:ln w="9525">
            <a:noFill/>
            <a:miter lim="800000"/>
            <a:headEnd/>
            <a:tailEnd/>
          </a:ln>
          <a:effectLst/>
        </p:spPr>
        <p:txBody>
          <a:bodyPr wrap="square">
            <a:spAutoFit/>
          </a:bodyPr>
          <a:lstStyle/>
          <a:p>
            <a:pPr>
              <a:lnSpc>
                <a:spcPct val="85000"/>
              </a:lnSpc>
              <a:defRPr/>
            </a:pPr>
            <a:r>
              <a:rPr lang="en-US" sz="2000" b="1" smtClean="0">
                <a:effectLst>
                  <a:outerShdw blurRad="38100" dist="38100" dir="2700000" algn="tl">
                    <a:srgbClr val="C0C0C0"/>
                  </a:outerShdw>
                </a:effectLst>
              </a:rPr>
              <a:t>Thúc đẩy hợp tác với doanh nghiệp</a:t>
            </a:r>
            <a:endParaRPr lang="en-US" sz="2000" b="1">
              <a:effectLst>
                <a:outerShdw blurRad="38100" dist="38100" dir="2700000" algn="tl">
                  <a:srgbClr val="C0C0C0"/>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Effect transition="in" filter="fade">
                                      <p:cBhvr>
                                        <p:cTn id="7" dur="1000"/>
                                        <p:tgtEl>
                                          <p:spTgt spid="24581">
                                            <p:txEl>
                                              <p:pRg st="0" end="0"/>
                                            </p:txEl>
                                          </p:spTgt>
                                        </p:tgtEl>
                                      </p:cBhvr>
                                    </p:animEffect>
                                    <p:anim calcmode="lin" valueType="num">
                                      <p:cBhvr>
                                        <p:cTn id="8" dur="1000" fill="hold"/>
                                        <p:tgtEl>
                                          <p:spTgt spid="2458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8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581">
                                            <p:txEl>
                                              <p:pRg st="1" end="1"/>
                                            </p:txEl>
                                          </p:spTgt>
                                        </p:tgtEl>
                                        <p:attrNameLst>
                                          <p:attrName>style.visibility</p:attrName>
                                        </p:attrNameLst>
                                      </p:cBhvr>
                                      <p:to>
                                        <p:strVal val="visible"/>
                                      </p:to>
                                    </p:set>
                                    <p:animEffect transition="in" filter="fade">
                                      <p:cBhvr>
                                        <p:cTn id="14" dur="1000"/>
                                        <p:tgtEl>
                                          <p:spTgt spid="24581">
                                            <p:txEl>
                                              <p:pRg st="1" end="1"/>
                                            </p:txEl>
                                          </p:spTgt>
                                        </p:tgtEl>
                                      </p:cBhvr>
                                    </p:animEffect>
                                    <p:anim calcmode="lin" valueType="num">
                                      <p:cBhvr>
                                        <p:cTn id="15" dur="1000" fill="hold"/>
                                        <p:tgtEl>
                                          <p:spTgt spid="2458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58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581">
                                            <p:txEl>
                                              <p:pRg st="2" end="2"/>
                                            </p:txEl>
                                          </p:spTgt>
                                        </p:tgtEl>
                                        <p:attrNameLst>
                                          <p:attrName>style.visibility</p:attrName>
                                        </p:attrNameLst>
                                      </p:cBhvr>
                                      <p:to>
                                        <p:strVal val="visible"/>
                                      </p:to>
                                    </p:set>
                                    <p:animEffect transition="in" filter="fade">
                                      <p:cBhvr>
                                        <p:cTn id="21" dur="1000"/>
                                        <p:tgtEl>
                                          <p:spTgt spid="24581">
                                            <p:txEl>
                                              <p:pRg st="2" end="2"/>
                                            </p:txEl>
                                          </p:spTgt>
                                        </p:tgtEl>
                                      </p:cBhvr>
                                    </p:animEffect>
                                    <p:anim calcmode="lin" valueType="num">
                                      <p:cBhvr>
                                        <p:cTn id="22" dur="1000" fill="hold"/>
                                        <p:tgtEl>
                                          <p:spTgt spid="2458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58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581">
                                            <p:txEl>
                                              <p:pRg st="3" end="3"/>
                                            </p:txEl>
                                          </p:spTgt>
                                        </p:tgtEl>
                                        <p:attrNameLst>
                                          <p:attrName>style.visibility</p:attrName>
                                        </p:attrNameLst>
                                      </p:cBhvr>
                                      <p:to>
                                        <p:strVal val="visible"/>
                                      </p:to>
                                    </p:set>
                                    <p:animEffect transition="in" filter="fade">
                                      <p:cBhvr>
                                        <p:cTn id="28" dur="1000"/>
                                        <p:tgtEl>
                                          <p:spTgt spid="24581">
                                            <p:txEl>
                                              <p:pRg st="3" end="3"/>
                                            </p:txEl>
                                          </p:spTgt>
                                        </p:tgtEl>
                                      </p:cBhvr>
                                    </p:animEffect>
                                    <p:anim calcmode="lin" valueType="num">
                                      <p:cBhvr>
                                        <p:cTn id="29" dur="1000" fill="hold"/>
                                        <p:tgtEl>
                                          <p:spTgt spid="2458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58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581">
                                            <p:txEl>
                                              <p:pRg st="4" end="4"/>
                                            </p:txEl>
                                          </p:spTgt>
                                        </p:tgtEl>
                                        <p:attrNameLst>
                                          <p:attrName>style.visibility</p:attrName>
                                        </p:attrNameLst>
                                      </p:cBhvr>
                                      <p:to>
                                        <p:strVal val="visible"/>
                                      </p:to>
                                    </p:set>
                                    <p:animEffect transition="in" filter="fade">
                                      <p:cBhvr>
                                        <p:cTn id="35" dur="1000"/>
                                        <p:tgtEl>
                                          <p:spTgt spid="24581">
                                            <p:txEl>
                                              <p:pRg st="4" end="4"/>
                                            </p:txEl>
                                          </p:spTgt>
                                        </p:tgtEl>
                                      </p:cBhvr>
                                    </p:animEffect>
                                    <p:anim calcmode="lin" valueType="num">
                                      <p:cBhvr>
                                        <p:cTn id="36" dur="1000" fill="hold"/>
                                        <p:tgtEl>
                                          <p:spTgt spid="2458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58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4598"/>
                                        </p:tgtEl>
                                        <p:attrNameLst>
                                          <p:attrName>style.visibility</p:attrName>
                                        </p:attrNameLst>
                                      </p:cBhvr>
                                      <p:to>
                                        <p:strVal val="visible"/>
                                      </p:to>
                                    </p:set>
                                    <p:animEffect transition="in" filter="checkerboard(across)">
                                      <p:cBhvr>
                                        <p:cTn id="42" dur="500"/>
                                        <p:tgtEl>
                                          <p:spTgt spid="24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285720" y="1643050"/>
            <a:ext cx="8858280" cy="4897437"/>
          </a:xfrm>
        </p:spPr>
        <p:txBody>
          <a:bodyPr/>
          <a:lstStyle/>
          <a:p>
            <a:pPr>
              <a:lnSpc>
                <a:spcPct val="80000"/>
              </a:lnSpc>
            </a:pPr>
            <a:r>
              <a:rPr lang="en-US" sz="2600" smtClean="0"/>
              <a:t>Mối quan hệ đối tác xuyên Thái Bình Dương mang lại tiềm năng lớn cho những thay đổi liên minh thương mại trong khu vực Châu Á- Thái Bình Dương:</a:t>
            </a:r>
          </a:p>
          <a:p>
            <a:pPr lvl="1"/>
            <a:r>
              <a:rPr lang="en-US" smtClean="0"/>
              <a:t>Đặc biệt là cho các quốc gia mong muốn hòa nhập vào nền kinh tế thế giới như Việt Nam.</a:t>
            </a:r>
          </a:p>
          <a:p>
            <a:pPr>
              <a:lnSpc>
                <a:spcPct val="80000"/>
              </a:lnSpc>
            </a:pPr>
            <a:r>
              <a:rPr lang="en-US" sz="2600" smtClean="0"/>
              <a:t>Chìa khóa cho một tương lai thành công chính là sự hình thành các mối quan hệ thương mại:</a:t>
            </a:r>
            <a:r>
              <a:rPr lang="en-US" smtClean="0"/>
              <a:t> </a:t>
            </a:r>
          </a:p>
          <a:p>
            <a:pPr lvl="1"/>
            <a:r>
              <a:rPr lang="en-US" smtClean="0"/>
              <a:t>Nhưng trước khi thực hiện điều này trên cấp độ vĩ mô toàn cầu, chúng ta cần thực hiện ở cấp vi mô trước. </a:t>
            </a:r>
          </a:p>
          <a:p>
            <a:pPr lvl="1"/>
            <a:r>
              <a:rPr lang="en-US" smtClean="0"/>
              <a:t>Điều này cũng có nghĩa là phải thay đổi giáo dục.</a:t>
            </a:r>
          </a:p>
        </p:txBody>
      </p:sp>
      <p:grpSp>
        <p:nvGrpSpPr>
          <p:cNvPr id="14339" name="Group 4"/>
          <p:cNvGrpSpPr>
            <a:grpSpLocks/>
          </p:cNvGrpSpPr>
          <p:nvPr/>
        </p:nvGrpSpPr>
        <p:grpSpPr bwMode="auto">
          <a:xfrm>
            <a:off x="-36513" y="5300663"/>
            <a:ext cx="9144001" cy="1557337"/>
            <a:chOff x="-23" y="3339"/>
            <a:chExt cx="5760" cy="981"/>
          </a:xfrm>
        </p:grpSpPr>
        <p:sp>
          <p:nvSpPr>
            <p:cNvPr id="30725" name="AutoShape 10"/>
            <p:cNvSpPr>
              <a:spLocks noChangeArrowheads="1"/>
            </p:cNvSpPr>
            <p:nvPr/>
          </p:nvSpPr>
          <p:spPr bwMode="auto">
            <a:xfrm>
              <a:off x="-23" y="3339"/>
              <a:ext cx="5760" cy="981"/>
            </a:xfrm>
            <a:prstGeom prst="rtTriangle">
              <a:avLst/>
            </a:prstGeom>
            <a:solidFill>
              <a:srgbClr val="FFCC00"/>
            </a:solidFill>
            <a:ln w="9525">
              <a:noFill/>
              <a:miter lim="800000"/>
              <a:headEnd/>
              <a:tailEnd/>
            </a:ln>
            <a:effectLst>
              <a:outerShdw dist="35921" dir="2700000" algn="ctr" rotWithShape="0">
                <a:schemeClr val="bg2"/>
              </a:outerShdw>
            </a:effectLst>
          </p:spPr>
          <p:txBody>
            <a:bodyPr wrap="none" anchor="ctr"/>
            <a:lstStyle/>
            <a:p>
              <a:pPr>
                <a:defRPr/>
              </a:pPr>
              <a:endParaRPr lang="en-AU" sz="1800"/>
            </a:p>
          </p:txBody>
        </p:sp>
        <p:sp>
          <p:nvSpPr>
            <p:cNvPr id="14342" name="AutoShape 11"/>
            <p:cNvSpPr>
              <a:spLocks noChangeArrowheads="1"/>
            </p:cNvSpPr>
            <p:nvPr/>
          </p:nvSpPr>
          <p:spPr bwMode="auto">
            <a:xfrm>
              <a:off x="-23" y="3430"/>
              <a:ext cx="5760" cy="890"/>
            </a:xfrm>
            <a:prstGeom prst="rtTriangle">
              <a:avLst/>
            </a:prstGeom>
            <a:solidFill>
              <a:srgbClr val="FF0000"/>
            </a:solidFill>
            <a:ln w="9525">
              <a:noFill/>
              <a:miter lim="800000"/>
              <a:headEnd/>
              <a:tailEnd/>
            </a:ln>
          </p:spPr>
          <p:txBody>
            <a:bodyPr wrap="none" anchor="ctr"/>
            <a:lstStyle/>
            <a:p>
              <a:endParaRPr lang="en-AU" sz="1800"/>
            </a:p>
          </p:txBody>
        </p:sp>
        <p:sp>
          <p:nvSpPr>
            <p:cNvPr id="14343" name="AutoShape 12"/>
            <p:cNvSpPr>
              <a:spLocks noChangeArrowheads="1"/>
            </p:cNvSpPr>
            <p:nvPr/>
          </p:nvSpPr>
          <p:spPr bwMode="auto">
            <a:xfrm>
              <a:off x="-23" y="3521"/>
              <a:ext cx="5692" cy="799"/>
            </a:xfrm>
            <a:prstGeom prst="rtTriangle">
              <a:avLst/>
            </a:prstGeom>
            <a:solidFill>
              <a:srgbClr val="339933"/>
            </a:solidFill>
            <a:ln w="9525">
              <a:noFill/>
              <a:miter lim="800000"/>
              <a:headEnd/>
              <a:tailEnd/>
            </a:ln>
          </p:spPr>
          <p:txBody>
            <a:bodyPr wrap="none" anchor="ctr"/>
            <a:lstStyle/>
            <a:p>
              <a:endParaRPr lang="en-AU" sz="1800"/>
            </a:p>
          </p:txBody>
        </p:sp>
        <p:sp>
          <p:nvSpPr>
            <p:cNvPr id="14344" name="AutoShape 13"/>
            <p:cNvSpPr>
              <a:spLocks noChangeArrowheads="1"/>
            </p:cNvSpPr>
            <p:nvPr/>
          </p:nvSpPr>
          <p:spPr bwMode="auto">
            <a:xfrm>
              <a:off x="-23" y="3612"/>
              <a:ext cx="5760" cy="708"/>
            </a:xfrm>
            <a:prstGeom prst="rtTriangle">
              <a:avLst/>
            </a:prstGeom>
            <a:solidFill>
              <a:schemeClr val="bg1"/>
            </a:solidFill>
            <a:ln w="9525">
              <a:noFill/>
              <a:miter lim="800000"/>
              <a:headEnd/>
              <a:tailEnd/>
            </a:ln>
          </p:spPr>
          <p:txBody>
            <a:bodyPr wrap="none" anchor="ctr"/>
            <a:lstStyle/>
            <a:p>
              <a:endParaRPr lang="en-AU" sz="1800"/>
            </a:p>
          </p:txBody>
        </p:sp>
        <p:grpSp>
          <p:nvGrpSpPr>
            <p:cNvPr id="14345" name="Group 9"/>
            <p:cNvGrpSpPr>
              <a:grpSpLocks/>
            </p:cNvGrpSpPr>
            <p:nvPr/>
          </p:nvGrpSpPr>
          <p:grpSpPr bwMode="auto">
            <a:xfrm>
              <a:off x="-1" y="3702"/>
              <a:ext cx="3743" cy="590"/>
              <a:chOff x="-1" y="3702"/>
              <a:chExt cx="3743" cy="590"/>
            </a:xfrm>
          </p:grpSpPr>
          <p:grpSp>
            <p:nvGrpSpPr>
              <p:cNvPr id="14346" name="Group 6"/>
              <p:cNvGrpSpPr>
                <a:grpSpLocks/>
              </p:cNvGrpSpPr>
              <p:nvPr/>
            </p:nvGrpSpPr>
            <p:grpSpPr bwMode="auto">
              <a:xfrm>
                <a:off x="-1" y="3702"/>
                <a:ext cx="590" cy="545"/>
                <a:chOff x="2990857" y="948017"/>
                <a:chExt cx="3162285" cy="4961965"/>
              </a:xfrm>
            </p:grpSpPr>
            <p:pic>
              <p:nvPicPr>
                <p:cNvPr id="14349" name="Picture 4"/>
                <p:cNvPicPr>
                  <a:picLocks noChangeAspect="1" noChangeArrowheads="1"/>
                </p:cNvPicPr>
                <p:nvPr/>
              </p:nvPicPr>
              <p:blipFill>
                <a:blip r:embed="rId2" cstate="print"/>
                <a:srcRect r="20557"/>
                <a:stretch>
                  <a:fillRect/>
                </a:stretch>
              </p:blipFill>
              <p:spPr bwMode="auto">
                <a:xfrm>
                  <a:off x="2990857" y="948017"/>
                  <a:ext cx="3162285" cy="4961965"/>
                </a:xfrm>
                <a:prstGeom prst="rect">
                  <a:avLst/>
                </a:prstGeom>
                <a:noFill/>
                <a:ln w="9525">
                  <a:noFill/>
                  <a:miter lim="800000"/>
                  <a:headEnd/>
                  <a:tailEnd/>
                </a:ln>
              </p:spPr>
            </p:pic>
            <p:sp>
              <p:nvSpPr>
                <p:cNvPr id="6" name="5-Point Star 5"/>
                <p:cNvSpPr/>
                <p:nvPr/>
              </p:nvSpPr>
              <p:spPr>
                <a:xfrm>
                  <a:off x="3709074" y="2277277"/>
                  <a:ext cx="1511465" cy="1220005"/>
                </a:xfrm>
                <a:prstGeom prst="star5">
                  <a:avLst/>
                </a:prstGeom>
                <a:solidFill>
                  <a:srgbClr val="FFC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grpSp>
          <p:sp>
            <p:nvSpPr>
              <p:cNvPr id="28689" name="Rectangle 17"/>
              <p:cNvSpPr>
                <a:spLocks noChangeArrowheads="1"/>
              </p:cNvSpPr>
              <p:nvPr/>
            </p:nvSpPr>
            <p:spPr bwMode="auto">
              <a:xfrm>
                <a:off x="453" y="4071"/>
                <a:ext cx="3289" cy="221"/>
              </a:xfrm>
              <a:prstGeom prst="rect">
                <a:avLst/>
              </a:prstGeom>
              <a:noFill/>
              <a:ln w="9525">
                <a:noFill/>
                <a:miter lim="800000"/>
                <a:headEnd/>
                <a:tailEnd/>
              </a:ln>
              <a:effectLst/>
            </p:spPr>
            <p:txBody>
              <a:bodyPr>
                <a:spAutoFit/>
              </a:bodyPr>
              <a:lstStyle/>
              <a:p>
                <a:pPr>
                  <a:lnSpc>
                    <a:spcPct val="85000"/>
                  </a:lnSpc>
                  <a:defRPr/>
                </a:pPr>
                <a:endParaRPr lang="en-US" sz="2000" b="1">
                  <a:effectLst>
                    <a:outerShdw blurRad="38100" dist="38100" dir="2700000" algn="tl">
                      <a:srgbClr val="C0C0C0"/>
                    </a:outerShdw>
                  </a:effectLst>
                </a:endParaRPr>
              </a:p>
            </p:txBody>
          </p:sp>
          <p:sp>
            <p:nvSpPr>
              <p:cNvPr id="28690" name="Rectangle 18"/>
              <p:cNvSpPr>
                <a:spLocks noChangeArrowheads="1"/>
              </p:cNvSpPr>
              <p:nvPr/>
            </p:nvSpPr>
            <p:spPr bwMode="auto">
              <a:xfrm>
                <a:off x="453" y="3889"/>
                <a:ext cx="1633" cy="221"/>
              </a:xfrm>
              <a:prstGeom prst="rect">
                <a:avLst/>
              </a:prstGeom>
              <a:noFill/>
              <a:ln w="9525">
                <a:noFill/>
                <a:miter lim="800000"/>
                <a:headEnd/>
                <a:tailEnd/>
              </a:ln>
              <a:effectLst/>
            </p:spPr>
            <p:txBody>
              <a:bodyPr>
                <a:spAutoFit/>
              </a:bodyPr>
              <a:lstStyle/>
              <a:p>
                <a:pPr>
                  <a:lnSpc>
                    <a:spcPct val="85000"/>
                  </a:lnSpc>
                  <a:defRPr/>
                </a:pPr>
                <a:r>
                  <a:rPr lang="en-AU" sz="2000" b="1">
                    <a:effectLst>
                      <a:outerShdw blurRad="38100" dist="38100" dir="2700000" algn="tl">
                        <a:srgbClr val="C0C0C0"/>
                      </a:outerShdw>
                    </a:effectLst>
                  </a:rPr>
                  <a:t>Burgess &amp; Turner :</a:t>
                </a:r>
                <a:endParaRPr lang="en-US" sz="2000" b="1">
                  <a:effectLst>
                    <a:outerShdw blurRad="38100" dist="38100" dir="2700000" algn="tl">
                      <a:srgbClr val="C0C0C0"/>
                    </a:outerShdw>
                  </a:effectLst>
                </a:endParaRPr>
              </a:p>
            </p:txBody>
          </p:sp>
        </p:grpSp>
      </p:grpSp>
      <p:sp>
        <p:nvSpPr>
          <p:cNvPr id="29698" name="Rectangle 2"/>
          <p:cNvSpPr>
            <a:spLocks noChangeArrowheads="1"/>
          </p:cNvSpPr>
          <p:nvPr/>
        </p:nvSpPr>
        <p:spPr bwMode="auto">
          <a:xfrm>
            <a:off x="214282" y="0"/>
            <a:ext cx="8715436" cy="1428736"/>
          </a:xfrm>
          <a:prstGeom prst="rect">
            <a:avLst/>
          </a:prstGeom>
          <a:gradFill rotWithShape="1">
            <a:gsLst>
              <a:gs pos="0">
                <a:srgbClr val="FF0000"/>
              </a:gs>
              <a:gs pos="50000">
                <a:srgbClr val="760000"/>
              </a:gs>
              <a:gs pos="100000">
                <a:srgbClr val="FF0000"/>
              </a:gs>
            </a:gsLst>
            <a:lin ang="5400000" scaled="1"/>
          </a:gradFill>
          <a:ln w="9525">
            <a:noFill/>
            <a:miter lim="800000"/>
            <a:headEnd/>
            <a:tailEnd/>
          </a:ln>
        </p:spPr>
        <p:txBody>
          <a:bodyPr anchor="ctr"/>
          <a:lstStyle/>
          <a:p>
            <a:pPr algn="ctr" eaLnBrk="0" hangingPunct="0">
              <a:defRPr/>
            </a:pPr>
            <a:r>
              <a:rPr lang="en-US" sz="4400" b="1" smtClean="0">
                <a:solidFill>
                  <a:srgbClr val="FFCC00"/>
                </a:solidFill>
                <a:effectLst>
                  <a:outerShdw blurRad="38100" dist="38100" dir="2700000" algn="tl">
                    <a:srgbClr val="000000"/>
                  </a:outerShdw>
                </a:effectLst>
              </a:rPr>
              <a:t>Mối quan hệ đối tác xuyên   Thái Bình Dương</a:t>
            </a:r>
            <a:endParaRPr lang="en-US" sz="4400" b="1">
              <a:solidFill>
                <a:srgbClr val="FFCC00"/>
              </a:solidFill>
              <a:effectLst>
                <a:outerShdw blurRad="38100" dist="38100" dir="2700000" algn="tl">
                  <a:srgbClr val="000000"/>
                </a:outerShdw>
              </a:effectLst>
            </a:endParaRPr>
          </a:p>
        </p:txBody>
      </p:sp>
      <p:sp>
        <p:nvSpPr>
          <p:cNvPr id="15" name="Rectangle 17"/>
          <p:cNvSpPr>
            <a:spLocks noChangeArrowheads="1"/>
          </p:cNvSpPr>
          <p:nvPr/>
        </p:nvSpPr>
        <p:spPr bwMode="auto">
          <a:xfrm>
            <a:off x="719136" y="6462713"/>
            <a:ext cx="5996003" cy="353943"/>
          </a:xfrm>
          <a:prstGeom prst="rect">
            <a:avLst/>
          </a:prstGeom>
          <a:noFill/>
          <a:ln w="9525">
            <a:noFill/>
            <a:miter lim="800000"/>
            <a:headEnd/>
            <a:tailEnd/>
          </a:ln>
          <a:effectLst/>
        </p:spPr>
        <p:txBody>
          <a:bodyPr wrap="square">
            <a:spAutoFit/>
          </a:bodyPr>
          <a:lstStyle/>
          <a:p>
            <a:pPr>
              <a:lnSpc>
                <a:spcPct val="85000"/>
              </a:lnSpc>
              <a:defRPr/>
            </a:pPr>
            <a:r>
              <a:rPr lang="en-US" sz="2000" b="1" smtClean="0">
                <a:effectLst>
                  <a:outerShdw blurRad="38100" dist="38100" dir="2700000" algn="tl">
                    <a:srgbClr val="C0C0C0"/>
                  </a:outerShdw>
                </a:effectLst>
              </a:rPr>
              <a:t>Thúc đẩy hợp tác với doanh nghiệp</a:t>
            </a:r>
            <a:endParaRPr lang="en-US" sz="2000" b="1">
              <a:effectLst>
                <a:outerShdw blurRad="38100" dist="38100" dir="2700000" algn="tl">
                  <a:srgbClr val="C0C0C0"/>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Effect transition="in" filter="fade">
                                      <p:cBhvr>
                                        <p:cTn id="14" dur="1000"/>
                                        <p:tgtEl>
                                          <p:spTgt spid="30723">
                                            <p:txEl>
                                              <p:pRg st="1" end="1"/>
                                            </p:txEl>
                                          </p:spTgt>
                                        </p:tgtEl>
                                      </p:cBhvr>
                                    </p:animEffect>
                                    <p:anim calcmode="lin" valueType="num">
                                      <p:cBhvr>
                                        <p:cTn id="15"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Effect transition="in" filter="fade">
                                      <p:cBhvr>
                                        <p:cTn id="21" dur="1000"/>
                                        <p:tgtEl>
                                          <p:spTgt spid="30723">
                                            <p:txEl>
                                              <p:pRg st="2" end="2"/>
                                            </p:txEl>
                                          </p:spTgt>
                                        </p:tgtEl>
                                      </p:cBhvr>
                                    </p:animEffect>
                                    <p:anim calcmode="lin" valueType="num">
                                      <p:cBhvr>
                                        <p:cTn id="22"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23">
                                            <p:txEl>
                                              <p:pRg st="3" end="3"/>
                                            </p:txEl>
                                          </p:spTgt>
                                        </p:tgtEl>
                                        <p:attrNameLst>
                                          <p:attrName>style.visibility</p:attrName>
                                        </p:attrNameLst>
                                      </p:cBhvr>
                                      <p:to>
                                        <p:strVal val="visible"/>
                                      </p:to>
                                    </p:set>
                                    <p:animEffect transition="in" filter="fade">
                                      <p:cBhvr>
                                        <p:cTn id="28" dur="1000"/>
                                        <p:tgtEl>
                                          <p:spTgt spid="30723">
                                            <p:txEl>
                                              <p:pRg st="3" end="3"/>
                                            </p:txEl>
                                          </p:spTgt>
                                        </p:tgtEl>
                                      </p:cBhvr>
                                    </p:animEffect>
                                    <p:anim calcmode="lin" valueType="num">
                                      <p:cBhvr>
                                        <p:cTn id="29" dur="1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7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23">
                                            <p:txEl>
                                              <p:pRg st="4" end="4"/>
                                            </p:txEl>
                                          </p:spTgt>
                                        </p:tgtEl>
                                        <p:attrNameLst>
                                          <p:attrName>style.visibility</p:attrName>
                                        </p:attrNameLst>
                                      </p:cBhvr>
                                      <p:to>
                                        <p:strVal val="visible"/>
                                      </p:to>
                                    </p:set>
                                    <p:animEffect transition="in" filter="fade">
                                      <p:cBhvr>
                                        <p:cTn id="35" dur="1000"/>
                                        <p:tgtEl>
                                          <p:spTgt spid="30723">
                                            <p:txEl>
                                              <p:pRg st="4" end="4"/>
                                            </p:txEl>
                                          </p:spTgt>
                                        </p:tgtEl>
                                      </p:cBhvr>
                                    </p:animEffect>
                                    <p:anim calcmode="lin" valueType="num">
                                      <p:cBhvr>
                                        <p:cTn id="36" dur="10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7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0" y="1484313"/>
            <a:ext cx="8748713" cy="5184775"/>
          </a:xfrm>
        </p:spPr>
        <p:txBody>
          <a:bodyPr/>
          <a:lstStyle/>
          <a:p>
            <a:r>
              <a:rPr lang="en-AU" smtClean="0"/>
              <a:t>Là nhà giáo dục, chúng ta có ba nhiệm vụ chính:</a:t>
            </a:r>
            <a:endParaRPr lang="en-US" smtClean="0"/>
          </a:p>
          <a:p>
            <a:pPr lvl="1"/>
            <a:r>
              <a:rPr lang="en-AU" sz="2600" smtClean="0"/>
              <a:t>Thiết kế tổ chức và cơ cấu của nó:</a:t>
            </a:r>
            <a:r>
              <a:rPr lang="en-AU" smtClean="0"/>
              <a:t> </a:t>
            </a:r>
          </a:p>
          <a:p>
            <a:pPr lvl="2"/>
            <a:r>
              <a:rPr lang="en-AU" smtClean="0"/>
              <a:t>Để khuyến khích quá trình học tập;</a:t>
            </a:r>
            <a:endParaRPr lang="en-US" smtClean="0"/>
          </a:p>
          <a:p>
            <a:pPr lvl="1"/>
            <a:r>
              <a:rPr lang="en-AU" sz="2600" smtClean="0"/>
              <a:t>Là người quản lý tầm nhìn:</a:t>
            </a:r>
          </a:p>
          <a:p>
            <a:pPr lvl="2"/>
            <a:r>
              <a:rPr lang="en-AU" smtClean="0"/>
              <a:t>Truyền cảm hứng cho nhân viên và sinh viên và tầm nhìn này được truyền cho những người khác; và</a:t>
            </a:r>
            <a:endParaRPr lang="en-US" smtClean="0"/>
          </a:p>
          <a:p>
            <a:pPr lvl="1"/>
            <a:r>
              <a:rPr lang="en-AU" sz="2600" smtClean="0"/>
              <a:t>Giảng dạy cách học tập và tư duy phê phán</a:t>
            </a:r>
          </a:p>
          <a:p>
            <a:pPr lvl="2">
              <a:lnSpc>
                <a:spcPct val="85000"/>
              </a:lnSpc>
            </a:pPr>
            <a:r>
              <a:rPr lang="en-AU" smtClean="0"/>
              <a:t>Phát triển sự hiểu biết có hệ thống làm thế nào để tiếp cận và khai thác sự thay đổi.</a:t>
            </a:r>
            <a:endParaRPr lang="en-US" smtClean="0"/>
          </a:p>
          <a:p>
            <a:endParaRPr lang="en-US" smtClean="0"/>
          </a:p>
        </p:txBody>
      </p:sp>
      <p:grpSp>
        <p:nvGrpSpPr>
          <p:cNvPr id="15363" name="Group 4"/>
          <p:cNvGrpSpPr>
            <a:grpSpLocks/>
          </p:cNvGrpSpPr>
          <p:nvPr/>
        </p:nvGrpSpPr>
        <p:grpSpPr bwMode="auto">
          <a:xfrm>
            <a:off x="-36513" y="5300663"/>
            <a:ext cx="9144001" cy="1557337"/>
            <a:chOff x="-23" y="3339"/>
            <a:chExt cx="5760" cy="981"/>
          </a:xfrm>
        </p:grpSpPr>
        <p:sp>
          <p:nvSpPr>
            <p:cNvPr id="29701" name="AutoShape 10"/>
            <p:cNvSpPr>
              <a:spLocks noChangeArrowheads="1"/>
            </p:cNvSpPr>
            <p:nvPr/>
          </p:nvSpPr>
          <p:spPr bwMode="auto">
            <a:xfrm>
              <a:off x="-23" y="3339"/>
              <a:ext cx="5760" cy="981"/>
            </a:xfrm>
            <a:prstGeom prst="rtTriangle">
              <a:avLst/>
            </a:prstGeom>
            <a:solidFill>
              <a:srgbClr val="FFCC00"/>
            </a:solidFill>
            <a:ln w="9525">
              <a:noFill/>
              <a:miter lim="800000"/>
              <a:headEnd/>
              <a:tailEnd/>
            </a:ln>
            <a:effectLst>
              <a:outerShdw dist="35921" dir="2700000" algn="ctr" rotWithShape="0">
                <a:schemeClr val="bg2"/>
              </a:outerShdw>
            </a:effectLst>
          </p:spPr>
          <p:txBody>
            <a:bodyPr wrap="none" anchor="ctr"/>
            <a:lstStyle/>
            <a:p>
              <a:pPr>
                <a:defRPr/>
              </a:pPr>
              <a:endParaRPr lang="en-AU" sz="1800"/>
            </a:p>
          </p:txBody>
        </p:sp>
        <p:sp>
          <p:nvSpPr>
            <p:cNvPr id="15366" name="AutoShape 11"/>
            <p:cNvSpPr>
              <a:spLocks noChangeArrowheads="1"/>
            </p:cNvSpPr>
            <p:nvPr/>
          </p:nvSpPr>
          <p:spPr bwMode="auto">
            <a:xfrm>
              <a:off x="-23" y="3430"/>
              <a:ext cx="5760" cy="890"/>
            </a:xfrm>
            <a:prstGeom prst="rtTriangle">
              <a:avLst/>
            </a:prstGeom>
            <a:solidFill>
              <a:srgbClr val="FF0000"/>
            </a:solidFill>
            <a:ln w="9525">
              <a:noFill/>
              <a:miter lim="800000"/>
              <a:headEnd/>
              <a:tailEnd/>
            </a:ln>
          </p:spPr>
          <p:txBody>
            <a:bodyPr wrap="none" anchor="ctr"/>
            <a:lstStyle/>
            <a:p>
              <a:endParaRPr lang="en-AU" sz="1800"/>
            </a:p>
          </p:txBody>
        </p:sp>
        <p:sp>
          <p:nvSpPr>
            <p:cNvPr id="15367" name="AutoShape 12"/>
            <p:cNvSpPr>
              <a:spLocks noChangeArrowheads="1"/>
            </p:cNvSpPr>
            <p:nvPr/>
          </p:nvSpPr>
          <p:spPr bwMode="auto">
            <a:xfrm>
              <a:off x="-23" y="3521"/>
              <a:ext cx="5692" cy="799"/>
            </a:xfrm>
            <a:prstGeom prst="rtTriangle">
              <a:avLst/>
            </a:prstGeom>
            <a:solidFill>
              <a:srgbClr val="339933"/>
            </a:solidFill>
            <a:ln w="9525">
              <a:noFill/>
              <a:miter lim="800000"/>
              <a:headEnd/>
              <a:tailEnd/>
            </a:ln>
          </p:spPr>
          <p:txBody>
            <a:bodyPr wrap="none" anchor="ctr"/>
            <a:lstStyle/>
            <a:p>
              <a:endParaRPr lang="en-AU" sz="1800"/>
            </a:p>
          </p:txBody>
        </p:sp>
        <p:sp>
          <p:nvSpPr>
            <p:cNvPr id="15368" name="AutoShape 13"/>
            <p:cNvSpPr>
              <a:spLocks noChangeArrowheads="1"/>
            </p:cNvSpPr>
            <p:nvPr/>
          </p:nvSpPr>
          <p:spPr bwMode="auto">
            <a:xfrm>
              <a:off x="-23" y="3612"/>
              <a:ext cx="5760" cy="708"/>
            </a:xfrm>
            <a:prstGeom prst="rtTriangle">
              <a:avLst/>
            </a:prstGeom>
            <a:solidFill>
              <a:schemeClr val="bg1"/>
            </a:solidFill>
            <a:ln w="9525">
              <a:noFill/>
              <a:miter lim="800000"/>
              <a:headEnd/>
              <a:tailEnd/>
            </a:ln>
          </p:spPr>
          <p:txBody>
            <a:bodyPr wrap="none" anchor="ctr"/>
            <a:lstStyle/>
            <a:p>
              <a:endParaRPr lang="en-AU" sz="1800"/>
            </a:p>
          </p:txBody>
        </p:sp>
        <p:grpSp>
          <p:nvGrpSpPr>
            <p:cNvPr id="15369" name="Group 9"/>
            <p:cNvGrpSpPr>
              <a:grpSpLocks/>
            </p:cNvGrpSpPr>
            <p:nvPr/>
          </p:nvGrpSpPr>
          <p:grpSpPr bwMode="auto">
            <a:xfrm>
              <a:off x="-1" y="3702"/>
              <a:ext cx="3743" cy="590"/>
              <a:chOff x="-1" y="3702"/>
              <a:chExt cx="3743" cy="590"/>
            </a:xfrm>
          </p:grpSpPr>
          <p:grpSp>
            <p:nvGrpSpPr>
              <p:cNvPr id="15370" name="Group 6"/>
              <p:cNvGrpSpPr>
                <a:grpSpLocks/>
              </p:cNvGrpSpPr>
              <p:nvPr/>
            </p:nvGrpSpPr>
            <p:grpSpPr bwMode="auto">
              <a:xfrm>
                <a:off x="-1" y="3702"/>
                <a:ext cx="590" cy="545"/>
                <a:chOff x="2990857" y="948017"/>
                <a:chExt cx="3162285" cy="4961965"/>
              </a:xfrm>
            </p:grpSpPr>
            <p:pic>
              <p:nvPicPr>
                <p:cNvPr id="15373" name="Picture 4"/>
                <p:cNvPicPr>
                  <a:picLocks noChangeAspect="1" noChangeArrowheads="1"/>
                </p:cNvPicPr>
                <p:nvPr/>
              </p:nvPicPr>
              <p:blipFill>
                <a:blip r:embed="rId2" cstate="print"/>
                <a:srcRect r="20557"/>
                <a:stretch>
                  <a:fillRect/>
                </a:stretch>
              </p:blipFill>
              <p:spPr bwMode="auto">
                <a:xfrm>
                  <a:off x="2990857" y="948017"/>
                  <a:ext cx="3162285" cy="4961965"/>
                </a:xfrm>
                <a:prstGeom prst="rect">
                  <a:avLst/>
                </a:prstGeom>
                <a:noFill/>
                <a:ln w="9525">
                  <a:noFill/>
                  <a:miter lim="800000"/>
                  <a:headEnd/>
                  <a:tailEnd/>
                </a:ln>
              </p:spPr>
            </p:pic>
            <p:sp>
              <p:nvSpPr>
                <p:cNvPr id="6" name="5-Point Star 5"/>
                <p:cNvSpPr/>
                <p:nvPr/>
              </p:nvSpPr>
              <p:spPr>
                <a:xfrm>
                  <a:off x="3709074" y="2277277"/>
                  <a:ext cx="1511465" cy="1220005"/>
                </a:xfrm>
                <a:prstGeom prst="star5">
                  <a:avLst/>
                </a:prstGeom>
                <a:solidFill>
                  <a:srgbClr val="FFC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grpSp>
          <p:sp>
            <p:nvSpPr>
              <p:cNvPr id="28689" name="Rectangle 17"/>
              <p:cNvSpPr>
                <a:spLocks noChangeArrowheads="1"/>
              </p:cNvSpPr>
              <p:nvPr/>
            </p:nvSpPr>
            <p:spPr bwMode="auto">
              <a:xfrm>
                <a:off x="453" y="4071"/>
                <a:ext cx="3289" cy="221"/>
              </a:xfrm>
              <a:prstGeom prst="rect">
                <a:avLst/>
              </a:prstGeom>
              <a:noFill/>
              <a:ln w="9525">
                <a:noFill/>
                <a:miter lim="800000"/>
                <a:headEnd/>
                <a:tailEnd/>
              </a:ln>
              <a:effectLst/>
            </p:spPr>
            <p:txBody>
              <a:bodyPr>
                <a:spAutoFit/>
              </a:bodyPr>
              <a:lstStyle/>
              <a:p>
                <a:pPr>
                  <a:lnSpc>
                    <a:spcPct val="85000"/>
                  </a:lnSpc>
                  <a:defRPr/>
                </a:pPr>
                <a:endParaRPr lang="en-US" sz="2000" b="1">
                  <a:effectLst>
                    <a:outerShdw blurRad="38100" dist="38100" dir="2700000" algn="tl">
                      <a:srgbClr val="C0C0C0"/>
                    </a:outerShdw>
                  </a:effectLst>
                </a:endParaRPr>
              </a:p>
            </p:txBody>
          </p:sp>
          <p:sp>
            <p:nvSpPr>
              <p:cNvPr id="28690" name="Rectangle 18"/>
              <p:cNvSpPr>
                <a:spLocks noChangeArrowheads="1"/>
              </p:cNvSpPr>
              <p:nvPr/>
            </p:nvSpPr>
            <p:spPr bwMode="auto">
              <a:xfrm>
                <a:off x="453" y="3889"/>
                <a:ext cx="1633" cy="221"/>
              </a:xfrm>
              <a:prstGeom prst="rect">
                <a:avLst/>
              </a:prstGeom>
              <a:noFill/>
              <a:ln w="9525">
                <a:noFill/>
                <a:miter lim="800000"/>
                <a:headEnd/>
                <a:tailEnd/>
              </a:ln>
              <a:effectLst/>
            </p:spPr>
            <p:txBody>
              <a:bodyPr>
                <a:spAutoFit/>
              </a:bodyPr>
              <a:lstStyle/>
              <a:p>
                <a:pPr>
                  <a:lnSpc>
                    <a:spcPct val="85000"/>
                  </a:lnSpc>
                  <a:defRPr/>
                </a:pPr>
                <a:r>
                  <a:rPr lang="en-AU" sz="2000" b="1">
                    <a:effectLst>
                      <a:outerShdw blurRad="38100" dist="38100" dir="2700000" algn="tl">
                        <a:srgbClr val="C0C0C0"/>
                      </a:outerShdw>
                    </a:effectLst>
                  </a:rPr>
                  <a:t>Burgess &amp; Turner </a:t>
                </a:r>
                <a:r>
                  <a:rPr lang="en-AU" sz="2000" b="1" smtClean="0">
                    <a:effectLst>
                      <a:outerShdw blurRad="38100" dist="38100" dir="2700000" algn="tl">
                        <a:srgbClr val="C0C0C0"/>
                      </a:outerShdw>
                    </a:effectLst>
                  </a:rPr>
                  <a:t>: </a:t>
                </a:r>
                <a:endParaRPr lang="en-US" sz="2000" b="1">
                  <a:effectLst>
                    <a:outerShdw blurRad="38100" dist="38100" dir="2700000" algn="tl">
                      <a:srgbClr val="C0C0C0"/>
                    </a:outerShdw>
                  </a:effectLst>
                </a:endParaRPr>
              </a:p>
            </p:txBody>
          </p:sp>
        </p:grpSp>
      </p:grpSp>
      <p:sp>
        <p:nvSpPr>
          <p:cNvPr id="29698" name="Rectangle 2"/>
          <p:cNvSpPr>
            <a:spLocks noChangeArrowheads="1"/>
          </p:cNvSpPr>
          <p:nvPr/>
        </p:nvSpPr>
        <p:spPr bwMode="auto">
          <a:xfrm>
            <a:off x="457200" y="274638"/>
            <a:ext cx="8229600" cy="1143000"/>
          </a:xfrm>
          <a:prstGeom prst="rect">
            <a:avLst/>
          </a:prstGeom>
          <a:gradFill rotWithShape="1">
            <a:gsLst>
              <a:gs pos="0">
                <a:srgbClr val="FF0000"/>
              </a:gs>
              <a:gs pos="50000">
                <a:srgbClr val="760000"/>
              </a:gs>
              <a:gs pos="100000">
                <a:srgbClr val="FF0000"/>
              </a:gs>
            </a:gsLst>
            <a:lin ang="5400000" scaled="1"/>
          </a:gradFill>
          <a:ln w="9525">
            <a:noFill/>
            <a:miter lim="800000"/>
            <a:headEnd/>
            <a:tailEnd/>
          </a:ln>
        </p:spPr>
        <p:txBody>
          <a:bodyPr anchor="ctr"/>
          <a:lstStyle/>
          <a:p>
            <a:pPr algn="ctr" eaLnBrk="0" hangingPunct="0">
              <a:defRPr/>
            </a:pPr>
            <a:r>
              <a:rPr lang="en-US" sz="4400" b="1" smtClean="0">
                <a:solidFill>
                  <a:srgbClr val="FFCC00"/>
                </a:solidFill>
                <a:effectLst>
                  <a:outerShdw blurRad="38100" dist="38100" dir="2700000" algn="tl">
                    <a:srgbClr val="000000"/>
                  </a:outerShdw>
                </a:effectLst>
              </a:rPr>
              <a:t>Vai trò của nhà giáo dục</a:t>
            </a:r>
            <a:endParaRPr lang="en-US" sz="4400" b="1" dirty="0">
              <a:solidFill>
                <a:srgbClr val="FFCC00"/>
              </a:solidFill>
              <a:effectLst>
                <a:outerShdw blurRad="38100" dist="38100" dir="2700000" algn="tl">
                  <a:srgbClr val="000000"/>
                </a:outerShdw>
              </a:effectLst>
            </a:endParaRPr>
          </a:p>
        </p:txBody>
      </p:sp>
      <p:sp>
        <p:nvSpPr>
          <p:cNvPr id="15" name="Rectangle 17"/>
          <p:cNvSpPr>
            <a:spLocks noChangeArrowheads="1"/>
          </p:cNvSpPr>
          <p:nvPr/>
        </p:nvSpPr>
        <p:spPr bwMode="auto">
          <a:xfrm>
            <a:off x="719136" y="6462713"/>
            <a:ext cx="5996003" cy="353943"/>
          </a:xfrm>
          <a:prstGeom prst="rect">
            <a:avLst/>
          </a:prstGeom>
          <a:noFill/>
          <a:ln w="9525">
            <a:noFill/>
            <a:miter lim="800000"/>
            <a:headEnd/>
            <a:tailEnd/>
          </a:ln>
          <a:effectLst/>
        </p:spPr>
        <p:txBody>
          <a:bodyPr wrap="square">
            <a:spAutoFit/>
          </a:bodyPr>
          <a:lstStyle/>
          <a:p>
            <a:pPr>
              <a:lnSpc>
                <a:spcPct val="85000"/>
              </a:lnSpc>
              <a:defRPr/>
            </a:pPr>
            <a:r>
              <a:rPr lang="en-US" sz="2000" b="1" smtClean="0">
                <a:effectLst>
                  <a:outerShdw blurRad="38100" dist="38100" dir="2700000" algn="tl">
                    <a:srgbClr val="C0C0C0"/>
                  </a:outerShdw>
                </a:effectLst>
              </a:rPr>
              <a:t>Thúc đẩy hợp tác với doanh nghiệp</a:t>
            </a:r>
            <a:endParaRPr lang="en-US" sz="2000" b="1">
              <a:effectLst>
                <a:outerShdw blurRad="38100" dist="38100" dir="2700000" algn="tl">
                  <a:srgbClr val="C0C0C0"/>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699">
                                            <p:txEl>
                                              <p:pRg st="1" end="1"/>
                                            </p:txEl>
                                          </p:spTgt>
                                        </p:tgtEl>
                                        <p:attrNameLst>
                                          <p:attrName>style.visibility</p:attrName>
                                        </p:attrNameLst>
                                      </p:cBhvr>
                                      <p:to>
                                        <p:strVal val="visible"/>
                                      </p:to>
                                    </p:set>
                                    <p:animEffect transition="in" filter="fade">
                                      <p:cBhvr>
                                        <p:cTn id="14" dur="1000"/>
                                        <p:tgtEl>
                                          <p:spTgt spid="29699">
                                            <p:txEl>
                                              <p:pRg st="1" end="1"/>
                                            </p:txEl>
                                          </p:spTgt>
                                        </p:tgtEl>
                                      </p:cBhvr>
                                    </p:animEffect>
                                    <p:anim calcmode="lin" valueType="num">
                                      <p:cBhvr>
                                        <p:cTn id="15"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69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Effect transition="in" filter="fade">
                                      <p:cBhvr>
                                        <p:cTn id="19" dur="1000"/>
                                        <p:tgtEl>
                                          <p:spTgt spid="29699">
                                            <p:txEl>
                                              <p:pRg st="2" end="2"/>
                                            </p:txEl>
                                          </p:spTgt>
                                        </p:tgtEl>
                                      </p:cBhvr>
                                    </p:animEffect>
                                    <p:anim calcmode="lin" valueType="num">
                                      <p:cBhvr>
                                        <p:cTn id="20"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96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9699">
                                            <p:txEl>
                                              <p:pRg st="3" end="3"/>
                                            </p:txEl>
                                          </p:spTgt>
                                        </p:tgtEl>
                                        <p:attrNameLst>
                                          <p:attrName>style.visibility</p:attrName>
                                        </p:attrNameLst>
                                      </p:cBhvr>
                                      <p:to>
                                        <p:strVal val="visible"/>
                                      </p:to>
                                    </p:set>
                                    <p:animEffect transition="in" filter="fade">
                                      <p:cBhvr>
                                        <p:cTn id="26" dur="1000"/>
                                        <p:tgtEl>
                                          <p:spTgt spid="29699">
                                            <p:txEl>
                                              <p:pRg st="3" end="3"/>
                                            </p:txEl>
                                          </p:spTgt>
                                        </p:tgtEl>
                                      </p:cBhvr>
                                    </p:animEffect>
                                    <p:anim calcmode="lin" valueType="num">
                                      <p:cBhvr>
                                        <p:cTn id="27" dur="1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9699">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Effect transition="in" filter="fade">
                                      <p:cBhvr>
                                        <p:cTn id="31" dur="1000"/>
                                        <p:tgtEl>
                                          <p:spTgt spid="29699">
                                            <p:txEl>
                                              <p:pRg st="4" end="4"/>
                                            </p:txEl>
                                          </p:spTgt>
                                        </p:tgtEl>
                                      </p:cBhvr>
                                    </p:animEffect>
                                    <p:anim calcmode="lin" valueType="num">
                                      <p:cBhvr>
                                        <p:cTn id="32" dur="10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9699">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9699">
                                            <p:txEl>
                                              <p:pRg st="5" end="5"/>
                                            </p:txEl>
                                          </p:spTgt>
                                        </p:tgtEl>
                                        <p:attrNameLst>
                                          <p:attrName>style.visibility</p:attrName>
                                        </p:attrNameLst>
                                      </p:cBhvr>
                                      <p:to>
                                        <p:strVal val="visible"/>
                                      </p:to>
                                    </p:set>
                                    <p:animEffect transition="in" filter="fade">
                                      <p:cBhvr>
                                        <p:cTn id="36" dur="1000"/>
                                        <p:tgtEl>
                                          <p:spTgt spid="29699">
                                            <p:txEl>
                                              <p:pRg st="5" end="5"/>
                                            </p:txEl>
                                          </p:spTgt>
                                        </p:tgtEl>
                                      </p:cBhvr>
                                    </p:animEffect>
                                    <p:anim calcmode="lin" valueType="num">
                                      <p:cBhvr>
                                        <p:cTn id="37" dur="10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699">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9699">
                                            <p:txEl>
                                              <p:pRg st="6" end="6"/>
                                            </p:txEl>
                                          </p:spTgt>
                                        </p:tgtEl>
                                        <p:attrNameLst>
                                          <p:attrName>style.visibility</p:attrName>
                                        </p:attrNameLst>
                                      </p:cBhvr>
                                      <p:to>
                                        <p:strVal val="visible"/>
                                      </p:to>
                                    </p:set>
                                    <p:animEffect transition="in" filter="fade">
                                      <p:cBhvr>
                                        <p:cTn id="41" dur="1000"/>
                                        <p:tgtEl>
                                          <p:spTgt spid="29699">
                                            <p:txEl>
                                              <p:pRg st="6" end="6"/>
                                            </p:txEl>
                                          </p:spTgt>
                                        </p:tgtEl>
                                      </p:cBhvr>
                                    </p:animEffect>
                                    <p:anim calcmode="lin" valueType="num">
                                      <p:cBhvr>
                                        <p:cTn id="42" dur="10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969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0" y="6669088"/>
            <a:ext cx="8229600" cy="2305050"/>
          </a:xfrm>
        </p:spPr>
        <p:txBody>
          <a:bodyPr/>
          <a:lstStyle/>
          <a:p>
            <a:endParaRPr lang="en-AU" i="1" smtClean="0"/>
          </a:p>
          <a:p>
            <a:endParaRPr lang="en-US" smtClean="0"/>
          </a:p>
        </p:txBody>
      </p:sp>
      <p:sp>
        <p:nvSpPr>
          <p:cNvPr id="29698" name="Rectangle 2"/>
          <p:cNvSpPr>
            <a:spLocks noChangeArrowheads="1"/>
          </p:cNvSpPr>
          <p:nvPr/>
        </p:nvSpPr>
        <p:spPr bwMode="auto">
          <a:xfrm>
            <a:off x="457200" y="274638"/>
            <a:ext cx="8229600" cy="1143000"/>
          </a:xfrm>
          <a:prstGeom prst="rect">
            <a:avLst/>
          </a:prstGeom>
          <a:gradFill rotWithShape="1">
            <a:gsLst>
              <a:gs pos="0">
                <a:srgbClr val="FF0000"/>
              </a:gs>
              <a:gs pos="50000">
                <a:srgbClr val="760000"/>
              </a:gs>
              <a:gs pos="100000">
                <a:srgbClr val="FF0000"/>
              </a:gs>
            </a:gsLst>
            <a:lin ang="5400000" scaled="1"/>
          </a:gradFill>
          <a:ln w="9525">
            <a:noFill/>
            <a:miter lim="800000"/>
            <a:headEnd/>
            <a:tailEnd/>
          </a:ln>
        </p:spPr>
        <p:txBody>
          <a:bodyPr anchor="ctr"/>
          <a:lstStyle/>
          <a:p>
            <a:pPr algn="ctr" eaLnBrk="0" hangingPunct="0">
              <a:defRPr/>
            </a:pPr>
            <a:r>
              <a:rPr lang="en-US" sz="4400" b="1" smtClean="0">
                <a:solidFill>
                  <a:srgbClr val="FFCC00"/>
                </a:solidFill>
                <a:effectLst>
                  <a:outerShdw blurRad="38100" dist="38100" dir="2700000" algn="tl">
                    <a:srgbClr val="000000"/>
                  </a:outerShdw>
                </a:effectLst>
              </a:rPr>
              <a:t>Vai trò của nhà giáo dục</a:t>
            </a:r>
            <a:endParaRPr lang="en-US" sz="4400" b="1">
              <a:solidFill>
                <a:srgbClr val="FFCC00"/>
              </a:solidFill>
              <a:effectLst>
                <a:outerShdw blurRad="38100" dist="38100" dir="2700000" algn="tl">
                  <a:srgbClr val="000000"/>
                </a:outerShdw>
              </a:effectLst>
            </a:endParaRPr>
          </a:p>
        </p:txBody>
      </p:sp>
      <p:sp>
        <p:nvSpPr>
          <p:cNvPr id="31749" name="Rectangle 5"/>
          <p:cNvSpPr>
            <a:spLocks noChangeArrowheads="1"/>
          </p:cNvSpPr>
          <p:nvPr/>
        </p:nvSpPr>
        <p:spPr bwMode="auto">
          <a:xfrm>
            <a:off x="214282" y="1484312"/>
            <a:ext cx="8715436" cy="4445017"/>
          </a:xfrm>
          <a:prstGeom prst="rect">
            <a:avLst/>
          </a:prstGeom>
          <a:noFill/>
          <a:ln w="9525">
            <a:noFill/>
            <a:miter lim="800000"/>
            <a:headEnd/>
            <a:tailEnd/>
          </a:ln>
        </p:spPr>
        <p:txBody>
          <a:bodyPr/>
          <a:lstStyle/>
          <a:p>
            <a:pPr marL="342900" indent="-342900">
              <a:lnSpc>
                <a:spcPct val="85000"/>
              </a:lnSpc>
              <a:buFontTx/>
              <a:buChar char="•"/>
            </a:pPr>
            <a:r>
              <a:rPr lang="en-US" smtClean="0"/>
              <a:t>Thách thức đối với hệ thống giáo dục ở Việt Nam, và ở các nước Đông Nam Á là:</a:t>
            </a:r>
            <a:r>
              <a:rPr lang="en-US" i="1" smtClean="0"/>
              <a:t> </a:t>
            </a:r>
            <a:endParaRPr lang="en-US" i="1"/>
          </a:p>
          <a:p>
            <a:pPr marL="742950" lvl="1" indent="-285750">
              <a:lnSpc>
                <a:spcPct val="85000"/>
              </a:lnSpc>
              <a:buClr>
                <a:srgbClr val="CC3300"/>
              </a:buClr>
              <a:buFontTx/>
              <a:buChar char="•"/>
            </a:pPr>
            <a:r>
              <a:rPr lang="en-US" sz="2400" smtClean="0">
                <a:solidFill>
                  <a:srgbClr val="CC3300"/>
                </a:solidFill>
              </a:rPr>
              <a:t>Phải hiểu rằng làm việc với các ngành công nghiệp đòi hỏi phải sử dụng công cụ, khái niệm và tính linh hoạt tích lũy được không chỉ từ quá trình học tập, mà còn phải từ sự hiểu biết…</a:t>
            </a:r>
            <a:endParaRPr lang="en-AU" sz="2400">
              <a:solidFill>
                <a:srgbClr val="CC3300"/>
              </a:solidFill>
            </a:endParaRPr>
          </a:p>
          <a:p>
            <a:pPr marL="342900" indent="-342900" eaLnBrk="0" hangingPunct="0">
              <a:lnSpc>
                <a:spcPct val="85000"/>
              </a:lnSpc>
              <a:spcBef>
                <a:spcPct val="20000"/>
              </a:spcBef>
              <a:buSzPct val="85000"/>
              <a:buFontTx/>
              <a:buChar char="•"/>
            </a:pPr>
            <a:r>
              <a:rPr lang="en-US" smtClean="0"/>
              <a:t>Điều này cũng phù hợp với chỉ thị 2010 của Thủ tướng Chính phủ Việt Nam:</a:t>
            </a:r>
            <a:endParaRPr lang="en-US" i="1"/>
          </a:p>
          <a:p>
            <a:pPr marL="742950" lvl="1" indent="-285750" eaLnBrk="0" hangingPunct="0">
              <a:lnSpc>
                <a:spcPct val="90000"/>
              </a:lnSpc>
              <a:spcBef>
                <a:spcPct val="20000"/>
              </a:spcBef>
              <a:buClr>
                <a:srgbClr val="CC3300"/>
              </a:buClr>
              <a:buSzPct val="85000"/>
              <a:buFontTx/>
              <a:buChar char="•"/>
            </a:pPr>
            <a:r>
              <a:rPr lang="en-US" sz="2400" i="1" smtClean="0">
                <a:solidFill>
                  <a:srgbClr val="CC3300"/>
                </a:solidFill>
              </a:rPr>
              <a:t>‘…cần phải quán triệt nhận thức: phát triển quy mô giáo dục đại học phải được thực hiện song song với đảm bảo và nâng cao chất lượng đào tạo.’</a:t>
            </a:r>
            <a:endParaRPr lang="en-US" sz="2400" i="1">
              <a:solidFill>
                <a:srgbClr val="CC3300"/>
              </a:solidFill>
            </a:endParaRPr>
          </a:p>
          <a:p>
            <a:pPr marL="342900" indent="-342900">
              <a:buFontTx/>
              <a:buChar char="•"/>
            </a:pPr>
            <a:endParaRPr lang="en-US" i="1"/>
          </a:p>
          <a:p>
            <a:pPr marL="342900" indent="-342900" eaLnBrk="0" hangingPunct="0">
              <a:spcBef>
                <a:spcPct val="20000"/>
              </a:spcBef>
              <a:buSzPct val="85000"/>
              <a:buFontTx/>
              <a:buChar char="•"/>
            </a:pPr>
            <a:endParaRPr lang="en-US"/>
          </a:p>
        </p:txBody>
      </p:sp>
      <p:grpSp>
        <p:nvGrpSpPr>
          <p:cNvPr id="16389" name="Group 6"/>
          <p:cNvGrpSpPr>
            <a:grpSpLocks/>
          </p:cNvGrpSpPr>
          <p:nvPr/>
        </p:nvGrpSpPr>
        <p:grpSpPr bwMode="auto">
          <a:xfrm>
            <a:off x="-36513" y="5300663"/>
            <a:ext cx="9144001" cy="1557337"/>
            <a:chOff x="-23" y="3339"/>
            <a:chExt cx="5760" cy="981"/>
          </a:xfrm>
        </p:grpSpPr>
        <p:sp>
          <p:nvSpPr>
            <p:cNvPr id="31751" name="AutoShape 10"/>
            <p:cNvSpPr>
              <a:spLocks noChangeArrowheads="1"/>
            </p:cNvSpPr>
            <p:nvPr/>
          </p:nvSpPr>
          <p:spPr bwMode="auto">
            <a:xfrm>
              <a:off x="-23" y="3339"/>
              <a:ext cx="5760" cy="981"/>
            </a:xfrm>
            <a:prstGeom prst="rtTriangle">
              <a:avLst/>
            </a:prstGeom>
            <a:solidFill>
              <a:srgbClr val="FFCC00"/>
            </a:solidFill>
            <a:ln w="9525">
              <a:noFill/>
              <a:miter lim="800000"/>
              <a:headEnd/>
              <a:tailEnd/>
            </a:ln>
            <a:effectLst>
              <a:outerShdw dist="35921" dir="2700000" algn="ctr" rotWithShape="0">
                <a:schemeClr val="bg2"/>
              </a:outerShdw>
            </a:effectLst>
          </p:spPr>
          <p:txBody>
            <a:bodyPr wrap="none" anchor="ctr"/>
            <a:lstStyle/>
            <a:p>
              <a:pPr>
                <a:defRPr/>
              </a:pPr>
              <a:endParaRPr lang="en-AU" sz="1800"/>
            </a:p>
          </p:txBody>
        </p:sp>
        <p:sp>
          <p:nvSpPr>
            <p:cNvPr id="16391" name="AutoShape 11"/>
            <p:cNvSpPr>
              <a:spLocks noChangeArrowheads="1"/>
            </p:cNvSpPr>
            <p:nvPr/>
          </p:nvSpPr>
          <p:spPr bwMode="auto">
            <a:xfrm>
              <a:off x="-23" y="3430"/>
              <a:ext cx="5760" cy="890"/>
            </a:xfrm>
            <a:prstGeom prst="rtTriangle">
              <a:avLst/>
            </a:prstGeom>
            <a:solidFill>
              <a:srgbClr val="FF0000"/>
            </a:solidFill>
            <a:ln w="9525">
              <a:noFill/>
              <a:miter lim="800000"/>
              <a:headEnd/>
              <a:tailEnd/>
            </a:ln>
          </p:spPr>
          <p:txBody>
            <a:bodyPr wrap="none" anchor="ctr"/>
            <a:lstStyle/>
            <a:p>
              <a:endParaRPr lang="en-AU" sz="1800"/>
            </a:p>
          </p:txBody>
        </p:sp>
        <p:sp>
          <p:nvSpPr>
            <p:cNvPr id="16392" name="AutoShape 12"/>
            <p:cNvSpPr>
              <a:spLocks noChangeArrowheads="1"/>
            </p:cNvSpPr>
            <p:nvPr/>
          </p:nvSpPr>
          <p:spPr bwMode="auto">
            <a:xfrm>
              <a:off x="-23" y="3521"/>
              <a:ext cx="5692" cy="799"/>
            </a:xfrm>
            <a:prstGeom prst="rtTriangle">
              <a:avLst/>
            </a:prstGeom>
            <a:solidFill>
              <a:srgbClr val="339933"/>
            </a:solidFill>
            <a:ln w="9525">
              <a:noFill/>
              <a:miter lim="800000"/>
              <a:headEnd/>
              <a:tailEnd/>
            </a:ln>
          </p:spPr>
          <p:txBody>
            <a:bodyPr wrap="none" anchor="ctr"/>
            <a:lstStyle/>
            <a:p>
              <a:endParaRPr lang="en-AU" sz="1800"/>
            </a:p>
          </p:txBody>
        </p:sp>
        <p:sp>
          <p:nvSpPr>
            <p:cNvPr id="16393" name="AutoShape 13"/>
            <p:cNvSpPr>
              <a:spLocks noChangeArrowheads="1"/>
            </p:cNvSpPr>
            <p:nvPr/>
          </p:nvSpPr>
          <p:spPr bwMode="auto">
            <a:xfrm>
              <a:off x="-23" y="3612"/>
              <a:ext cx="5760" cy="708"/>
            </a:xfrm>
            <a:prstGeom prst="rtTriangle">
              <a:avLst/>
            </a:prstGeom>
            <a:solidFill>
              <a:schemeClr val="bg1"/>
            </a:solidFill>
            <a:ln w="9525">
              <a:noFill/>
              <a:miter lim="800000"/>
              <a:headEnd/>
              <a:tailEnd/>
            </a:ln>
          </p:spPr>
          <p:txBody>
            <a:bodyPr wrap="none" anchor="ctr"/>
            <a:lstStyle/>
            <a:p>
              <a:endParaRPr lang="en-AU" sz="1800"/>
            </a:p>
          </p:txBody>
        </p:sp>
        <p:grpSp>
          <p:nvGrpSpPr>
            <p:cNvPr id="16394" name="Group 11"/>
            <p:cNvGrpSpPr>
              <a:grpSpLocks/>
            </p:cNvGrpSpPr>
            <p:nvPr/>
          </p:nvGrpSpPr>
          <p:grpSpPr bwMode="auto">
            <a:xfrm>
              <a:off x="-1" y="3702"/>
              <a:ext cx="3743" cy="590"/>
              <a:chOff x="-1" y="3702"/>
              <a:chExt cx="3743" cy="590"/>
            </a:xfrm>
          </p:grpSpPr>
          <p:grpSp>
            <p:nvGrpSpPr>
              <p:cNvPr id="16395" name="Group 6"/>
              <p:cNvGrpSpPr>
                <a:grpSpLocks/>
              </p:cNvGrpSpPr>
              <p:nvPr/>
            </p:nvGrpSpPr>
            <p:grpSpPr bwMode="auto">
              <a:xfrm>
                <a:off x="-1" y="3702"/>
                <a:ext cx="590" cy="545"/>
                <a:chOff x="2990857" y="948017"/>
                <a:chExt cx="3162285" cy="4961965"/>
              </a:xfrm>
            </p:grpSpPr>
            <p:pic>
              <p:nvPicPr>
                <p:cNvPr id="16398" name="Picture 4"/>
                <p:cNvPicPr>
                  <a:picLocks noChangeAspect="1" noChangeArrowheads="1"/>
                </p:cNvPicPr>
                <p:nvPr/>
              </p:nvPicPr>
              <p:blipFill>
                <a:blip r:embed="rId2" cstate="print"/>
                <a:srcRect r="20557"/>
                <a:stretch>
                  <a:fillRect/>
                </a:stretch>
              </p:blipFill>
              <p:spPr bwMode="auto">
                <a:xfrm>
                  <a:off x="2990857" y="948017"/>
                  <a:ext cx="3162285" cy="4961965"/>
                </a:xfrm>
                <a:prstGeom prst="rect">
                  <a:avLst/>
                </a:prstGeom>
                <a:noFill/>
                <a:ln w="9525">
                  <a:noFill/>
                  <a:miter lim="800000"/>
                  <a:headEnd/>
                  <a:tailEnd/>
                </a:ln>
              </p:spPr>
            </p:pic>
            <p:sp>
              <p:nvSpPr>
                <p:cNvPr id="6" name="5-Point Star 5"/>
                <p:cNvSpPr/>
                <p:nvPr/>
              </p:nvSpPr>
              <p:spPr>
                <a:xfrm>
                  <a:off x="3709074" y="2277277"/>
                  <a:ext cx="1511465" cy="1220005"/>
                </a:xfrm>
                <a:prstGeom prst="star5">
                  <a:avLst/>
                </a:prstGeom>
                <a:solidFill>
                  <a:srgbClr val="FFC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grpSp>
          <p:sp>
            <p:nvSpPr>
              <p:cNvPr id="28689" name="Rectangle 17"/>
              <p:cNvSpPr>
                <a:spLocks noChangeArrowheads="1"/>
              </p:cNvSpPr>
              <p:nvPr/>
            </p:nvSpPr>
            <p:spPr bwMode="auto">
              <a:xfrm>
                <a:off x="453" y="4071"/>
                <a:ext cx="3289" cy="221"/>
              </a:xfrm>
              <a:prstGeom prst="rect">
                <a:avLst/>
              </a:prstGeom>
              <a:noFill/>
              <a:ln w="9525">
                <a:noFill/>
                <a:miter lim="800000"/>
                <a:headEnd/>
                <a:tailEnd/>
              </a:ln>
              <a:effectLst/>
            </p:spPr>
            <p:txBody>
              <a:bodyPr>
                <a:spAutoFit/>
              </a:bodyPr>
              <a:lstStyle/>
              <a:p>
                <a:pPr>
                  <a:lnSpc>
                    <a:spcPct val="85000"/>
                  </a:lnSpc>
                  <a:defRPr/>
                </a:pPr>
                <a:endParaRPr lang="en-US" sz="2000" b="1">
                  <a:effectLst>
                    <a:outerShdw blurRad="38100" dist="38100" dir="2700000" algn="tl">
                      <a:srgbClr val="C0C0C0"/>
                    </a:outerShdw>
                  </a:effectLst>
                </a:endParaRPr>
              </a:p>
            </p:txBody>
          </p:sp>
          <p:sp>
            <p:nvSpPr>
              <p:cNvPr id="28690" name="Rectangle 18"/>
              <p:cNvSpPr>
                <a:spLocks noChangeArrowheads="1"/>
              </p:cNvSpPr>
              <p:nvPr/>
            </p:nvSpPr>
            <p:spPr bwMode="auto">
              <a:xfrm>
                <a:off x="453" y="3889"/>
                <a:ext cx="1633" cy="221"/>
              </a:xfrm>
              <a:prstGeom prst="rect">
                <a:avLst/>
              </a:prstGeom>
              <a:noFill/>
              <a:ln w="9525">
                <a:noFill/>
                <a:miter lim="800000"/>
                <a:headEnd/>
                <a:tailEnd/>
              </a:ln>
              <a:effectLst/>
            </p:spPr>
            <p:txBody>
              <a:bodyPr>
                <a:spAutoFit/>
              </a:bodyPr>
              <a:lstStyle/>
              <a:p>
                <a:pPr>
                  <a:lnSpc>
                    <a:spcPct val="85000"/>
                  </a:lnSpc>
                  <a:defRPr/>
                </a:pPr>
                <a:r>
                  <a:rPr lang="en-AU" sz="2000" b="1">
                    <a:effectLst>
                      <a:outerShdw blurRad="38100" dist="38100" dir="2700000" algn="tl">
                        <a:srgbClr val="C0C0C0"/>
                      </a:outerShdw>
                    </a:effectLst>
                  </a:rPr>
                  <a:t>Burgess &amp; Turner :</a:t>
                </a:r>
                <a:endParaRPr lang="en-US" sz="2000" b="1">
                  <a:effectLst>
                    <a:outerShdw blurRad="38100" dist="38100" dir="2700000" algn="tl">
                      <a:srgbClr val="C0C0C0"/>
                    </a:outerShdw>
                  </a:effectLst>
                </a:endParaRPr>
              </a:p>
            </p:txBody>
          </p:sp>
        </p:grpSp>
      </p:grpSp>
      <p:sp>
        <p:nvSpPr>
          <p:cNvPr id="16" name="Rectangle 17"/>
          <p:cNvSpPr>
            <a:spLocks noChangeArrowheads="1"/>
          </p:cNvSpPr>
          <p:nvPr/>
        </p:nvSpPr>
        <p:spPr bwMode="auto">
          <a:xfrm>
            <a:off x="719136" y="6462713"/>
            <a:ext cx="5996003" cy="353943"/>
          </a:xfrm>
          <a:prstGeom prst="rect">
            <a:avLst/>
          </a:prstGeom>
          <a:noFill/>
          <a:ln w="9525">
            <a:noFill/>
            <a:miter lim="800000"/>
            <a:headEnd/>
            <a:tailEnd/>
          </a:ln>
          <a:effectLst/>
        </p:spPr>
        <p:txBody>
          <a:bodyPr wrap="square">
            <a:spAutoFit/>
          </a:bodyPr>
          <a:lstStyle/>
          <a:p>
            <a:pPr>
              <a:lnSpc>
                <a:spcPct val="85000"/>
              </a:lnSpc>
              <a:defRPr/>
            </a:pPr>
            <a:r>
              <a:rPr lang="en-US" sz="2000" b="1" smtClean="0">
                <a:effectLst>
                  <a:outerShdw blurRad="38100" dist="38100" dir="2700000" algn="tl">
                    <a:srgbClr val="C0C0C0"/>
                  </a:outerShdw>
                </a:effectLst>
              </a:rPr>
              <a:t>Thúc đẩy hợp tác với doanh nghiệp</a:t>
            </a:r>
            <a:endParaRPr lang="en-US" sz="2000" b="1">
              <a:effectLst>
                <a:outerShdw blurRad="38100" dist="38100" dir="2700000" algn="tl">
                  <a:srgbClr val="C0C0C0"/>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fade">
                                      <p:cBhvr>
                                        <p:cTn id="7" dur="1000"/>
                                        <p:tgtEl>
                                          <p:spTgt spid="31749">
                                            <p:txEl>
                                              <p:pRg st="0" end="0"/>
                                            </p:txEl>
                                          </p:spTgt>
                                        </p:tgtEl>
                                      </p:cBhvr>
                                    </p:animEffect>
                                    <p:anim calcmode="lin" valueType="num">
                                      <p:cBhvr>
                                        <p:cTn id="8" dur="1000" fill="hold"/>
                                        <p:tgtEl>
                                          <p:spTgt spid="3174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74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749">
                                            <p:txEl>
                                              <p:pRg st="1" end="1"/>
                                            </p:txEl>
                                          </p:spTgt>
                                        </p:tgtEl>
                                        <p:attrNameLst>
                                          <p:attrName>style.visibility</p:attrName>
                                        </p:attrNameLst>
                                      </p:cBhvr>
                                      <p:to>
                                        <p:strVal val="visible"/>
                                      </p:to>
                                    </p:set>
                                    <p:animEffect transition="in" filter="fade">
                                      <p:cBhvr>
                                        <p:cTn id="14" dur="1000"/>
                                        <p:tgtEl>
                                          <p:spTgt spid="31749">
                                            <p:txEl>
                                              <p:pRg st="1" end="1"/>
                                            </p:txEl>
                                          </p:spTgt>
                                        </p:tgtEl>
                                      </p:cBhvr>
                                    </p:animEffect>
                                    <p:anim calcmode="lin" valueType="num">
                                      <p:cBhvr>
                                        <p:cTn id="15" dur="1000" fill="hold"/>
                                        <p:tgtEl>
                                          <p:spTgt spid="3174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174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749">
                                            <p:txEl>
                                              <p:pRg st="2" end="2"/>
                                            </p:txEl>
                                          </p:spTgt>
                                        </p:tgtEl>
                                        <p:attrNameLst>
                                          <p:attrName>style.visibility</p:attrName>
                                        </p:attrNameLst>
                                      </p:cBhvr>
                                      <p:to>
                                        <p:strVal val="visible"/>
                                      </p:to>
                                    </p:set>
                                    <p:animEffect transition="in" filter="fade">
                                      <p:cBhvr>
                                        <p:cTn id="21" dur="1000"/>
                                        <p:tgtEl>
                                          <p:spTgt spid="31749">
                                            <p:txEl>
                                              <p:pRg st="2" end="2"/>
                                            </p:txEl>
                                          </p:spTgt>
                                        </p:tgtEl>
                                      </p:cBhvr>
                                    </p:animEffect>
                                    <p:anim calcmode="lin" valueType="num">
                                      <p:cBhvr>
                                        <p:cTn id="22" dur="1000" fill="hold"/>
                                        <p:tgtEl>
                                          <p:spTgt spid="3174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174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749">
                                            <p:txEl>
                                              <p:pRg st="3" end="3"/>
                                            </p:txEl>
                                          </p:spTgt>
                                        </p:tgtEl>
                                        <p:attrNameLst>
                                          <p:attrName>style.visibility</p:attrName>
                                        </p:attrNameLst>
                                      </p:cBhvr>
                                      <p:to>
                                        <p:strVal val="visible"/>
                                      </p:to>
                                    </p:set>
                                    <p:animEffect transition="in" filter="fade">
                                      <p:cBhvr>
                                        <p:cTn id="28" dur="1000"/>
                                        <p:tgtEl>
                                          <p:spTgt spid="31749">
                                            <p:txEl>
                                              <p:pRg st="3" end="3"/>
                                            </p:txEl>
                                          </p:spTgt>
                                        </p:tgtEl>
                                      </p:cBhvr>
                                    </p:animEffect>
                                    <p:anim calcmode="lin" valueType="num">
                                      <p:cBhvr>
                                        <p:cTn id="29" dur="1000" fill="hold"/>
                                        <p:tgtEl>
                                          <p:spTgt spid="3174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174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8" name="Picture 4" descr="P1000739"/>
          <p:cNvPicPr>
            <a:picLocks noChangeAspect="1" noChangeArrowheads="1"/>
          </p:cNvPicPr>
          <p:nvPr/>
        </p:nvPicPr>
        <p:blipFill>
          <a:blip r:embed="rId2" cstate="print"/>
          <a:srcRect/>
          <a:stretch>
            <a:fillRect/>
          </a:stretch>
        </p:blipFill>
        <p:spPr bwMode="auto">
          <a:xfrm>
            <a:off x="6659563" y="5084763"/>
            <a:ext cx="2087562" cy="1566862"/>
          </a:xfrm>
          <a:prstGeom prst="rect">
            <a:avLst/>
          </a:prstGeom>
          <a:noFill/>
          <a:ln w="9525">
            <a:noFill/>
            <a:miter lim="800000"/>
            <a:headEnd/>
            <a:tailEnd/>
          </a:ln>
        </p:spPr>
      </p:pic>
      <p:sp>
        <p:nvSpPr>
          <p:cNvPr id="33795" name="Rectangle 3"/>
          <p:cNvSpPr>
            <a:spLocks noGrp="1" noChangeArrowheads="1"/>
          </p:cNvSpPr>
          <p:nvPr>
            <p:ph type="body" idx="1"/>
          </p:nvPr>
        </p:nvSpPr>
        <p:spPr>
          <a:xfrm>
            <a:off x="0" y="1285861"/>
            <a:ext cx="9144000" cy="4879990"/>
          </a:xfrm>
        </p:spPr>
        <p:txBody>
          <a:bodyPr/>
          <a:lstStyle/>
          <a:p>
            <a:pPr>
              <a:lnSpc>
                <a:spcPct val="90000"/>
              </a:lnSpc>
            </a:pPr>
            <a:r>
              <a:rPr lang="en-US" smtClean="0"/>
              <a:t>Giáo viên giảng dạy các môn kỹ thuật và nghề:</a:t>
            </a:r>
          </a:p>
          <a:p>
            <a:pPr lvl="1"/>
            <a:r>
              <a:rPr lang="en-US" sz="2800" smtClean="0"/>
              <a:t>Bản thân người giáo viên phải là công nhân có tay nghề vừa là giáo viên có kinh nghiệm trước khi được phân công giảng dạy</a:t>
            </a:r>
            <a:r>
              <a:rPr lang="en-US" smtClean="0"/>
              <a:t>.</a:t>
            </a:r>
          </a:p>
          <a:p>
            <a:pPr lvl="2">
              <a:lnSpc>
                <a:spcPct val="90000"/>
              </a:lnSpc>
            </a:pPr>
            <a:r>
              <a:rPr lang="en-US" smtClean="0"/>
              <a:t>Điều này sẽ giúp đáp ứng được nhu cầu của thị trường;</a:t>
            </a:r>
          </a:p>
          <a:p>
            <a:pPr lvl="2">
              <a:lnSpc>
                <a:spcPct val="90000"/>
              </a:lnSpc>
            </a:pPr>
            <a:r>
              <a:rPr lang="en-US" smtClean="0"/>
              <a:t>Điều này sẽ củng cố chất lượng giáo dục;</a:t>
            </a:r>
          </a:p>
          <a:p>
            <a:pPr lvl="2">
              <a:lnSpc>
                <a:spcPct val="90000"/>
              </a:lnSpc>
            </a:pPr>
            <a:r>
              <a:rPr lang="en-US" smtClean="0"/>
              <a:t>Điều này cũng giúp loại bỏ các sai sót trong giảng dạy;</a:t>
            </a:r>
          </a:p>
          <a:p>
            <a:pPr lvl="2">
              <a:lnSpc>
                <a:spcPct val="90000"/>
              </a:lnSpc>
            </a:pPr>
            <a:r>
              <a:rPr lang="en-US" smtClean="0"/>
              <a:t>Nâng cao năng lực của các công nhân lành nghề. </a:t>
            </a:r>
          </a:p>
          <a:p>
            <a:pPr lvl="1"/>
            <a:r>
              <a:rPr lang="en-US" sz="2800" smtClean="0"/>
              <a:t>Phải theo kịp sự phát triển trong lĩnh vực công nghệ trong quá trình giảng dạy.</a:t>
            </a:r>
          </a:p>
          <a:p>
            <a:pPr lvl="2">
              <a:lnSpc>
                <a:spcPct val="85000"/>
              </a:lnSpc>
            </a:pPr>
            <a:r>
              <a:rPr lang="en-US" smtClean="0"/>
              <a:t>Cần thiết phát triển chuyên môn. </a:t>
            </a:r>
          </a:p>
        </p:txBody>
      </p:sp>
      <p:grpSp>
        <p:nvGrpSpPr>
          <p:cNvPr id="17412" name="Group 4"/>
          <p:cNvGrpSpPr>
            <a:grpSpLocks/>
          </p:cNvGrpSpPr>
          <p:nvPr/>
        </p:nvGrpSpPr>
        <p:grpSpPr bwMode="auto">
          <a:xfrm>
            <a:off x="-36513" y="5643578"/>
            <a:ext cx="9144001" cy="1260226"/>
            <a:chOff x="-23" y="3339"/>
            <a:chExt cx="5760" cy="1018"/>
          </a:xfrm>
        </p:grpSpPr>
        <p:sp>
          <p:nvSpPr>
            <p:cNvPr id="33797" name="AutoShape 10"/>
            <p:cNvSpPr>
              <a:spLocks noChangeArrowheads="1"/>
            </p:cNvSpPr>
            <p:nvPr/>
          </p:nvSpPr>
          <p:spPr bwMode="auto">
            <a:xfrm>
              <a:off x="-23" y="3339"/>
              <a:ext cx="5760" cy="981"/>
            </a:xfrm>
            <a:prstGeom prst="rtTriangle">
              <a:avLst/>
            </a:prstGeom>
            <a:solidFill>
              <a:srgbClr val="FFCC00"/>
            </a:solidFill>
            <a:ln w="9525">
              <a:noFill/>
              <a:miter lim="800000"/>
              <a:headEnd/>
              <a:tailEnd/>
            </a:ln>
            <a:effectLst>
              <a:outerShdw dist="35921" dir="2700000" algn="ctr" rotWithShape="0">
                <a:schemeClr val="bg2"/>
              </a:outerShdw>
            </a:effectLst>
          </p:spPr>
          <p:txBody>
            <a:bodyPr wrap="none" anchor="ctr"/>
            <a:lstStyle/>
            <a:p>
              <a:pPr>
                <a:defRPr/>
              </a:pPr>
              <a:endParaRPr lang="en-AU" sz="1800"/>
            </a:p>
          </p:txBody>
        </p:sp>
        <p:sp>
          <p:nvSpPr>
            <p:cNvPr id="17415" name="AutoShape 11"/>
            <p:cNvSpPr>
              <a:spLocks noChangeArrowheads="1"/>
            </p:cNvSpPr>
            <p:nvPr/>
          </p:nvSpPr>
          <p:spPr bwMode="auto">
            <a:xfrm>
              <a:off x="-23" y="3430"/>
              <a:ext cx="5760" cy="890"/>
            </a:xfrm>
            <a:prstGeom prst="rtTriangle">
              <a:avLst/>
            </a:prstGeom>
            <a:solidFill>
              <a:srgbClr val="FF0000"/>
            </a:solidFill>
            <a:ln w="9525">
              <a:noFill/>
              <a:miter lim="800000"/>
              <a:headEnd/>
              <a:tailEnd/>
            </a:ln>
          </p:spPr>
          <p:txBody>
            <a:bodyPr wrap="none" anchor="ctr"/>
            <a:lstStyle/>
            <a:p>
              <a:endParaRPr lang="en-AU" sz="1800"/>
            </a:p>
          </p:txBody>
        </p:sp>
        <p:sp>
          <p:nvSpPr>
            <p:cNvPr id="17416" name="AutoShape 12"/>
            <p:cNvSpPr>
              <a:spLocks noChangeArrowheads="1"/>
            </p:cNvSpPr>
            <p:nvPr/>
          </p:nvSpPr>
          <p:spPr bwMode="auto">
            <a:xfrm>
              <a:off x="-23" y="3521"/>
              <a:ext cx="5692" cy="799"/>
            </a:xfrm>
            <a:prstGeom prst="rtTriangle">
              <a:avLst/>
            </a:prstGeom>
            <a:solidFill>
              <a:srgbClr val="339933"/>
            </a:solidFill>
            <a:ln w="9525">
              <a:noFill/>
              <a:miter lim="800000"/>
              <a:headEnd/>
              <a:tailEnd/>
            </a:ln>
          </p:spPr>
          <p:txBody>
            <a:bodyPr wrap="none" anchor="ctr"/>
            <a:lstStyle/>
            <a:p>
              <a:endParaRPr lang="en-AU" sz="1800"/>
            </a:p>
          </p:txBody>
        </p:sp>
        <p:sp>
          <p:nvSpPr>
            <p:cNvPr id="17417" name="AutoShape 13"/>
            <p:cNvSpPr>
              <a:spLocks noChangeArrowheads="1"/>
            </p:cNvSpPr>
            <p:nvPr/>
          </p:nvSpPr>
          <p:spPr bwMode="auto">
            <a:xfrm>
              <a:off x="-23" y="3612"/>
              <a:ext cx="5760" cy="708"/>
            </a:xfrm>
            <a:prstGeom prst="rtTriangle">
              <a:avLst/>
            </a:prstGeom>
            <a:solidFill>
              <a:schemeClr val="bg1"/>
            </a:solidFill>
            <a:ln w="9525">
              <a:noFill/>
              <a:miter lim="800000"/>
              <a:headEnd/>
              <a:tailEnd/>
            </a:ln>
          </p:spPr>
          <p:txBody>
            <a:bodyPr wrap="none" anchor="ctr"/>
            <a:lstStyle/>
            <a:p>
              <a:endParaRPr lang="en-AU" sz="1800"/>
            </a:p>
          </p:txBody>
        </p:sp>
        <p:grpSp>
          <p:nvGrpSpPr>
            <p:cNvPr id="17418" name="Group 9"/>
            <p:cNvGrpSpPr>
              <a:grpSpLocks/>
            </p:cNvGrpSpPr>
            <p:nvPr/>
          </p:nvGrpSpPr>
          <p:grpSpPr bwMode="auto">
            <a:xfrm>
              <a:off x="-1" y="3702"/>
              <a:ext cx="3743" cy="655"/>
              <a:chOff x="-1" y="3702"/>
              <a:chExt cx="3743" cy="655"/>
            </a:xfrm>
          </p:grpSpPr>
          <p:grpSp>
            <p:nvGrpSpPr>
              <p:cNvPr id="17419" name="Group 6"/>
              <p:cNvGrpSpPr>
                <a:grpSpLocks/>
              </p:cNvGrpSpPr>
              <p:nvPr/>
            </p:nvGrpSpPr>
            <p:grpSpPr bwMode="auto">
              <a:xfrm>
                <a:off x="-1" y="3702"/>
                <a:ext cx="590" cy="545"/>
                <a:chOff x="2990857" y="948017"/>
                <a:chExt cx="3162285" cy="4961965"/>
              </a:xfrm>
            </p:grpSpPr>
            <p:pic>
              <p:nvPicPr>
                <p:cNvPr id="17422" name="Picture 4"/>
                <p:cNvPicPr>
                  <a:picLocks noChangeAspect="1" noChangeArrowheads="1"/>
                </p:cNvPicPr>
                <p:nvPr/>
              </p:nvPicPr>
              <p:blipFill>
                <a:blip r:embed="rId3" cstate="print"/>
                <a:srcRect r="20557"/>
                <a:stretch>
                  <a:fillRect/>
                </a:stretch>
              </p:blipFill>
              <p:spPr bwMode="auto">
                <a:xfrm>
                  <a:off x="2990857" y="948017"/>
                  <a:ext cx="3162285" cy="4961965"/>
                </a:xfrm>
                <a:prstGeom prst="rect">
                  <a:avLst/>
                </a:prstGeom>
                <a:noFill/>
                <a:ln w="9525">
                  <a:noFill/>
                  <a:miter lim="800000"/>
                  <a:headEnd/>
                  <a:tailEnd/>
                </a:ln>
              </p:spPr>
            </p:pic>
            <p:sp>
              <p:nvSpPr>
                <p:cNvPr id="6" name="5-Point Star 5"/>
                <p:cNvSpPr/>
                <p:nvPr/>
              </p:nvSpPr>
              <p:spPr>
                <a:xfrm>
                  <a:off x="3709074" y="2277277"/>
                  <a:ext cx="1511465" cy="1220005"/>
                </a:xfrm>
                <a:prstGeom prst="star5">
                  <a:avLst/>
                </a:prstGeom>
                <a:solidFill>
                  <a:srgbClr val="FFC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grpSp>
          <p:sp>
            <p:nvSpPr>
              <p:cNvPr id="28689" name="Rectangle 17"/>
              <p:cNvSpPr>
                <a:spLocks noChangeArrowheads="1"/>
              </p:cNvSpPr>
              <p:nvPr/>
            </p:nvSpPr>
            <p:spPr bwMode="auto">
              <a:xfrm>
                <a:off x="453" y="4071"/>
                <a:ext cx="3289" cy="286"/>
              </a:xfrm>
              <a:prstGeom prst="rect">
                <a:avLst/>
              </a:prstGeom>
              <a:noFill/>
              <a:ln w="9525">
                <a:noFill/>
                <a:miter lim="800000"/>
                <a:headEnd/>
                <a:tailEnd/>
              </a:ln>
              <a:effectLst/>
            </p:spPr>
            <p:txBody>
              <a:bodyPr>
                <a:spAutoFit/>
              </a:bodyPr>
              <a:lstStyle/>
              <a:p>
                <a:pPr>
                  <a:lnSpc>
                    <a:spcPct val="85000"/>
                  </a:lnSpc>
                  <a:defRPr/>
                </a:pPr>
                <a:endParaRPr lang="en-US" sz="2000" b="1">
                  <a:effectLst>
                    <a:outerShdw blurRad="38100" dist="38100" dir="2700000" algn="tl">
                      <a:srgbClr val="C0C0C0"/>
                    </a:outerShdw>
                  </a:effectLst>
                </a:endParaRPr>
              </a:p>
            </p:txBody>
          </p:sp>
          <p:sp>
            <p:nvSpPr>
              <p:cNvPr id="28690" name="Rectangle 18"/>
              <p:cNvSpPr>
                <a:spLocks noChangeArrowheads="1"/>
              </p:cNvSpPr>
              <p:nvPr/>
            </p:nvSpPr>
            <p:spPr bwMode="auto">
              <a:xfrm>
                <a:off x="450" y="3743"/>
                <a:ext cx="1633" cy="221"/>
              </a:xfrm>
              <a:prstGeom prst="rect">
                <a:avLst/>
              </a:prstGeom>
              <a:noFill/>
              <a:ln w="9525">
                <a:noFill/>
                <a:miter lim="800000"/>
                <a:headEnd/>
                <a:tailEnd/>
              </a:ln>
              <a:effectLst/>
            </p:spPr>
            <p:txBody>
              <a:bodyPr>
                <a:spAutoFit/>
              </a:bodyPr>
              <a:lstStyle/>
              <a:p>
                <a:pPr>
                  <a:lnSpc>
                    <a:spcPct val="85000"/>
                  </a:lnSpc>
                  <a:defRPr/>
                </a:pPr>
                <a:r>
                  <a:rPr lang="en-AU" sz="2000" b="1">
                    <a:effectLst>
                      <a:outerShdw blurRad="38100" dist="38100" dir="2700000" algn="tl">
                        <a:srgbClr val="C0C0C0"/>
                      </a:outerShdw>
                    </a:effectLst>
                  </a:rPr>
                  <a:t>Burgess &amp; Turner :</a:t>
                </a:r>
                <a:endParaRPr lang="en-US" sz="2000" b="1">
                  <a:effectLst>
                    <a:outerShdw blurRad="38100" dist="38100" dir="2700000" algn="tl">
                      <a:srgbClr val="C0C0C0"/>
                    </a:outerShdw>
                  </a:effectLst>
                </a:endParaRPr>
              </a:p>
            </p:txBody>
          </p:sp>
        </p:grpSp>
      </p:grpSp>
      <p:sp>
        <p:nvSpPr>
          <p:cNvPr id="29698" name="Rectangle 2"/>
          <p:cNvSpPr>
            <a:spLocks noChangeArrowheads="1"/>
          </p:cNvSpPr>
          <p:nvPr/>
        </p:nvSpPr>
        <p:spPr bwMode="auto">
          <a:xfrm>
            <a:off x="0" y="0"/>
            <a:ext cx="9144000" cy="1143000"/>
          </a:xfrm>
          <a:prstGeom prst="rect">
            <a:avLst/>
          </a:prstGeom>
          <a:gradFill rotWithShape="1">
            <a:gsLst>
              <a:gs pos="0">
                <a:srgbClr val="FF0000"/>
              </a:gs>
              <a:gs pos="50000">
                <a:srgbClr val="760000"/>
              </a:gs>
              <a:gs pos="100000">
                <a:srgbClr val="FF0000"/>
              </a:gs>
            </a:gsLst>
            <a:lin ang="5400000" scaled="1"/>
          </a:gradFill>
          <a:ln w="9525">
            <a:noFill/>
            <a:miter lim="800000"/>
            <a:headEnd/>
            <a:tailEnd/>
          </a:ln>
        </p:spPr>
        <p:txBody>
          <a:bodyPr anchor="ctr"/>
          <a:lstStyle/>
          <a:p>
            <a:pPr algn="ctr" eaLnBrk="0" hangingPunct="0">
              <a:defRPr/>
            </a:pPr>
            <a:r>
              <a:rPr lang="en-US" sz="4400" b="1" smtClean="0">
                <a:solidFill>
                  <a:srgbClr val="FFCC00"/>
                </a:solidFill>
                <a:effectLst>
                  <a:outerShdw blurRad="38100" dist="38100" dir="2700000" algn="tl">
                    <a:srgbClr val="000000"/>
                  </a:outerShdw>
                </a:effectLst>
              </a:rPr>
              <a:t>Những hạn chế của nền giáo dục</a:t>
            </a:r>
            <a:endParaRPr lang="en-US" sz="4400" b="1" dirty="0">
              <a:solidFill>
                <a:srgbClr val="FFCC00"/>
              </a:solidFill>
              <a:effectLst>
                <a:outerShdw blurRad="38100" dist="38100" dir="2700000" algn="tl">
                  <a:srgbClr val="000000"/>
                </a:outerShdw>
              </a:effectLst>
            </a:endParaRPr>
          </a:p>
        </p:txBody>
      </p:sp>
      <p:sp>
        <p:nvSpPr>
          <p:cNvPr id="16" name="Rectangle 17"/>
          <p:cNvSpPr>
            <a:spLocks noChangeArrowheads="1"/>
          </p:cNvSpPr>
          <p:nvPr/>
        </p:nvSpPr>
        <p:spPr bwMode="auto">
          <a:xfrm>
            <a:off x="719136" y="6462713"/>
            <a:ext cx="5996003" cy="353943"/>
          </a:xfrm>
          <a:prstGeom prst="rect">
            <a:avLst/>
          </a:prstGeom>
          <a:noFill/>
          <a:ln w="9525">
            <a:noFill/>
            <a:miter lim="800000"/>
            <a:headEnd/>
            <a:tailEnd/>
          </a:ln>
          <a:effectLst/>
        </p:spPr>
        <p:txBody>
          <a:bodyPr wrap="square">
            <a:spAutoFit/>
          </a:bodyPr>
          <a:lstStyle/>
          <a:p>
            <a:pPr>
              <a:lnSpc>
                <a:spcPct val="85000"/>
              </a:lnSpc>
              <a:defRPr/>
            </a:pPr>
            <a:r>
              <a:rPr lang="en-US" sz="2000" b="1" smtClean="0">
                <a:effectLst>
                  <a:outerShdw blurRad="38100" dist="38100" dir="2700000" algn="tl">
                    <a:srgbClr val="C0C0C0"/>
                  </a:outerShdw>
                </a:effectLst>
              </a:rPr>
              <a:t>Thúc đẩy hợp tác với doanh nghiệp</a:t>
            </a:r>
            <a:endParaRPr lang="en-US" sz="2000" b="1">
              <a:effectLst>
                <a:outerShdw blurRad="38100" dist="38100" dir="2700000" algn="tl">
                  <a:srgbClr val="C0C0C0"/>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anim calcmode="lin" valueType="num">
                                      <p:cBhvr>
                                        <p:cTn id="8"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795">
                                            <p:txEl>
                                              <p:pRg st="1" end="1"/>
                                            </p:txEl>
                                          </p:spTgt>
                                        </p:tgtEl>
                                        <p:attrNameLst>
                                          <p:attrName>style.visibility</p:attrName>
                                        </p:attrNameLst>
                                      </p:cBhvr>
                                      <p:to>
                                        <p:strVal val="visible"/>
                                      </p:to>
                                    </p:set>
                                    <p:animEffect transition="in" filter="fade">
                                      <p:cBhvr>
                                        <p:cTn id="14" dur="1000"/>
                                        <p:tgtEl>
                                          <p:spTgt spid="33795">
                                            <p:txEl>
                                              <p:pRg st="1" end="1"/>
                                            </p:txEl>
                                          </p:spTgt>
                                        </p:tgtEl>
                                      </p:cBhvr>
                                    </p:animEffect>
                                    <p:anim calcmode="lin" valueType="num">
                                      <p:cBhvr>
                                        <p:cTn id="15" dur="1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7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3795">
                                            <p:txEl>
                                              <p:pRg st="2" end="2"/>
                                            </p:txEl>
                                          </p:spTgt>
                                        </p:tgtEl>
                                        <p:attrNameLst>
                                          <p:attrName>style.visibility</p:attrName>
                                        </p:attrNameLst>
                                      </p:cBhvr>
                                      <p:to>
                                        <p:strVal val="visible"/>
                                      </p:to>
                                    </p:set>
                                    <p:animEffect transition="in" filter="fade">
                                      <p:cBhvr>
                                        <p:cTn id="21" dur="1000"/>
                                        <p:tgtEl>
                                          <p:spTgt spid="33795">
                                            <p:txEl>
                                              <p:pRg st="2" end="2"/>
                                            </p:txEl>
                                          </p:spTgt>
                                        </p:tgtEl>
                                      </p:cBhvr>
                                    </p:animEffect>
                                    <p:anim calcmode="lin" valueType="num">
                                      <p:cBhvr>
                                        <p:cTn id="22"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37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3795">
                                            <p:txEl>
                                              <p:pRg st="3" end="3"/>
                                            </p:txEl>
                                          </p:spTgt>
                                        </p:tgtEl>
                                        <p:attrNameLst>
                                          <p:attrName>style.visibility</p:attrName>
                                        </p:attrNameLst>
                                      </p:cBhvr>
                                      <p:to>
                                        <p:strVal val="visible"/>
                                      </p:to>
                                    </p:set>
                                    <p:animEffect transition="in" filter="fade">
                                      <p:cBhvr>
                                        <p:cTn id="28" dur="1000"/>
                                        <p:tgtEl>
                                          <p:spTgt spid="33795">
                                            <p:txEl>
                                              <p:pRg st="3" end="3"/>
                                            </p:txEl>
                                          </p:spTgt>
                                        </p:tgtEl>
                                      </p:cBhvr>
                                    </p:animEffect>
                                    <p:anim calcmode="lin" valueType="num">
                                      <p:cBhvr>
                                        <p:cTn id="29" dur="10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37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795">
                                            <p:txEl>
                                              <p:pRg st="4" end="4"/>
                                            </p:txEl>
                                          </p:spTgt>
                                        </p:tgtEl>
                                        <p:attrNameLst>
                                          <p:attrName>style.visibility</p:attrName>
                                        </p:attrNameLst>
                                      </p:cBhvr>
                                      <p:to>
                                        <p:strVal val="visible"/>
                                      </p:to>
                                    </p:set>
                                    <p:animEffect transition="in" filter="fade">
                                      <p:cBhvr>
                                        <p:cTn id="35" dur="1000"/>
                                        <p:tgtEl>
                                          <p:spTgt spid="33795">
                                            <p:txEl>
                                              <p:pRg st="4" end="4"/>
                                            </p:txEl>
                                          </p:spTgt>
                                        </p:tgtEl>
                                      </p:cBhvr>
                                    </p:animEffect>
                                    <p:anim calcmode="lin" valueType="num">
                                      <p:cBhvr>
                                        <p:cTn id="36" dur="10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37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3795">
                                            <p:txEl>
                                              <p:pRg st="5" end="5"/>
                                            </p:txEl>
                                          </p:spTgt>
                                        </p:tgtEl>
                                        <p:attrNameLst>
                                          <p:attrName>style.visibility</p:attrName>
                                        </p:attrNameLst>
                                      </p:cBhvr>
                                      <p:to>
                                        <p:strVal val="visible"/>
                                      </p:to>
                                    </p:set>
                                    <p:animEffect transition="in" filter="fade">
                                      <p:cBhvr>
                                        <p:cTn id="42" dur="1000"/>
                                        <p:tgtEl>
                                          <p:spTgt spid="33795">
                                            <p:txEl>
                                              <p:pRg st="5" end="5"/>
                                            </p:txEl>
                                          </p:spTgt>
                                        </p:tgtEl>
                                      </p:cBhvr>
                                    </p:animEffect>
                                    <p:anim calcmode="lin" valueType="num">
                                      <p:cBhvr>
                                        <p:cTn id="43" dur="1000" fill="hold"/>
                                        <p:tgtEl>
                                          <p:spTgt spid="3379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379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3795">
                                            <p:txEl>
                                              <p:pRg st="6" end="6"/>
                                            </p:txEl>
                                          </p:spTgt>
                                        </p:tgtEl>
                                        <p:attrNameLst>
                                          <p:attrName>style.visibility</p:attrName>
                                        </p:attrNameLst>
                                      </p:cBhvr>
                                      <p:to>
                                        <p:strVal val="visible"/>
                                      </p:to>
                                    </p:set>
                                    <p:animEffect transition="in" filter="fade">
                                      <p:cBhvr>
                                        <p:cTn id="49" dur="1000"/>
                                        <p:tgtEl>
                                          <p:spTgt spid="33795">
                                            <p:txEl>
                                              <p:pRg st="6" end="6"/>
                                            </p:txEl>
                                          </p:spTgt>
                                        </p:tgtEl>
                                      </p:cBhvr>
                                    </p:animEffect>
                                    <p:anim calcmode="lin" valueType="num">
                                      <p:cBhvr>
                                        <p:cTn id="50" dur="1000" fill="hold"/>
                                        <p:tgtEl>
                                          <p:spTgt spid="3379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379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3795">
                                            <p:txEl>
                                              <p:pRg st="7" end="7"/>
                                            </p:txEl>
                                          </p:spTgt>
                                        </p:tgtEl>
                                        <p:attrNameLst>
                                          <p:attrName>style.visibility</p:attrName>
                                        </p:attrNameLst>
                                      </p:cBhvr>
                                      <p:to>
                                        <p:strVal val="visible"/>
                                      </p:to>
                                    </p:set>
                                    <p:animEffect transition="in" filter="fade">
                                      <p:cBhvr>
                                        <p:cTn id="56" dur="1000"/>
                                        <p:tgtEl>
                                          <p:spTgt spid="33795">
                                            <p:txEl>
                                              <p:pRg st="7" end="7"/>
                                            </p:txEl>
                                          </p:spTgt>
                                        </p:tgtEl>
                                      </p:cBhvr>
                                    </p:animEffect>
                                    <p:anim calcmode="lin" valueType="num">
                                      <p:cBhvr>
                                        <p:cTn id="57" dur="1000" fill="hold"/>
                                        <p:tgtEl>
                                          <p:spTgt spid="3379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379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33808"/>
                                        </p:tgtEl>
                                        <p:attrNameLst>
                                          <p:attrName>style.visibility</p:attrName>
                                        </p:attrNameLst>
                                      </p:cBhvr>
                                      <p:to>
                                        <p:strVal val="visible"/>
                                      </p:to>
                                    </p:set>
                                    <p:animEffect transition="in" filter="checkerboard(across)">
                                      <p:cBhvr>
                                        <p:cTn id="63" dur="500"/>
                                        <p:tgtEl>
                                          <p:spTgt spid="33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00" name="Picture 5"/>
          <p:cNvPicPr>
            <a:picLocks noChangeAspect="1" noChangeArrowheads="1"/>
          </p:cNvPicPr>
          <p:nvPr/>
        </p:nvPicPr>
        <p:blipFill>
          <a:blip r:embed="rId2" cstate="print"/>
          <a:srcRect/>
          <a:stretch>
            <a:fillRect/>
          </a:stretch>
        </p:blipFill>
        <p:spPr bwMode="auto">
          <a:xfrm>
            <a:off x="6659563" y="5105400"/>
            <a:ext cx="2093912" cy="1563688"/>
          </a:xfrm>
          <a:prstGeom prst="rect">
            <a:avLst/>
          </a:prstGeom>
          <a:noFill/>
          <a:ln w="9525">
            <a:noFill/>
            <a:miter lim="800000"/>
            <a:headEnd/>
            <a:tailEnd/>
          </a:ln>
        </p:spPr>
      </p:pic>
      <p:sp>
        <p:nvSpPr>
          <p:cNvPr id="41987" name="Rectangle 3"/>
          <p:cNvSpPr>
            <a:spLocks noGrp="1" noChangeArrowheads="1"/>
          </p:cNvSpPr>
          <p:nvPr>
            <p:ph type="body" idx="1"/>
          </p:nvPr>
        </p:nvSpPr>
        <p:spPr>
          <a:xfrm>
            <a:off x="468313" y="1484313"/>
            <a:ext cx="8207375" cy="5184775"/>
          </a:xfrm>
        </p:spPr>
        <p:txBody>
          <a:bodyPr/>
          <a:lstStyle/>
          <a:p>
            <a:pPr>
              <a:lnSpc>
                <a:spcPct val="85000"/>
              </a:lnSpc>
            </a:pPr>
            <a:r>
              <a:rPr lang="en-US" sz="2600" smtClean="0"/>
              <a:t>Kỹ thuật và kỹ năng có thể phụ thuộc vào ngữ cảnh.</a:t>
            </a:r>
          </a:p>
          <a:p>
            <a:pPr>
              <a:lnSpc>
                <a:spcPct val="90000"/>
              </a:lnSpc>
            </a:pPr>
            <a:r>
              <a:rPr lang="en-US" sz="2600" smtClean="0"/>
              <a:t>Tổ chức có thể phát triển bằng cách:</a:t>
            </a:r>
          </a:p>
          <a:p>
            <a:pPr lvl="1"/>
            <a:r>
              <a:rPr lang="en-US" smtClean="0"/>
              <a:t>Phát triển và phân bổ nguồn nhân lực;</a:t>
            </a:r>
          </a:p>
          <a:p>
            <a:pPr lvl="1"/>
            <a:r>
              <a:rPr lang="en-US" smtClean="0"/>
              <a:t>Đầu tư và nghiên cứu vào phát triển; </a:t>
            </a:r>
          </a:p>
          <a:p>
            <a:pPr lvl="1"/>
            <a:r>
              <a:rPr lang="en-US" smtClean="0"/>
              <a:t>Nắm bắt những tiến bộ công nghệ; </a:t>
            </a:r>
          </a:p>
          <a:p>
            <a:pPr lvl="1"/>
            <a:r>
              <a:rPr lang="en-US" smtClean="0"/>
              <a:t>Không ngừng học tập ở tất cả các cấp.</a:t>
            </a:r>
            <a:r>
              <a:rPr lang="en-US" sz="2800" smtClean="0"/>
              <a:t> </a:t>
            </a:r>
          </a:p>
          <a:p>
            <a:pPr>
              <a:lnSpc>
                <a:spcPct val="85000"/>
              </a:lnSpc>
            </a:pPr>
            <a:r>
              <a:rPr lang="en-AU" sz="2600" smtClean="0"/>
              <a:t>Giáo dục và kinh doanh đều có lợi từ mối quan hệ hợp tác giữa hai bên trong nghiên cứu, phát triển và bền vững.</a:t>
            </a:r>
            <a:endParaRPr lang="en-US" sz="2600" smtClean="0"/>
          </a:p>
          <a:p>
            <a:pPr>
              <a:buNone/>
            </a:pPr>
            <a:endParaRPr lang="en-US" sz="2600" smtClean="0"/>
          </a:p>
        </p:txBody>
      </p:sp>
      <p:sp>
        <p:nvSpPr>
          <p:cNvPr id="29698" name="Rectangle 2"/>
          <p:cNvSpPr>
            <a:spLocks noChangeArrowheads="1"/>
          </p:cNvSpPr>
          <p:nvPr/>
        </p:nvSpPr>
        <p:spPr bwMode="auto">
          <a:xfrm>
            <a:off x="0" y="0"/>
            <a:ext cx="9144000" cy="1403350"/>
          </a:xfrm>
          <a:prstGeom prst="rect">
            <a:avLst/>
          </a:prstGeom>
          <a:gradFill rotWithShape="1">
            <a:gsLst>
              <a:gs pos="0">
                <a:srgbClr val="FF0000"/>
              </a:gs>
              <a:gs pos="50000">
                <a:srgbClr val="760000"/>
              </a:gs>
              <a:gs pos="100000">
                <a:srgbClr val="FF0000"/>
              </a:gs>
            </a:gsLst>
            <a:lin ang="5400000" scaled="1"/>
          </a:gradFill>
          <a:ln w="9525">
            <a:noFill/>
            <a:miter lim="800000"/>
            <a:headEnd/>
            <a:tailEnd/>
          </a:ln>
        </p:spPr>
        <p:txBody>
          <a:bodyPr anchor="ctr"/>
          <a:lstStyle/>
          <a:p>
            <a:pPr algn="ctr" eaLnBrk="0" hangingPunct="0">
              <a:defRPr/>
            </a:pPr>
            <a:r>
              <a:rPr lang="en-AU" sz="4400" b="1" smtClean="0">
                <a:solidFill>
                  <a:srgbClr val="FFCC00"/>
                </a:solidFill>
                <a:effectLst>
                  <a:outerShdw blurRad="38100" dist="38100" dir="2700000" algn="tl">
                    <a:srgbClr val="000000"/>
                  </a:outerShdw>
                </a:effectLst>
              </a:rPr>
              <a:t>Những hạn chế của nền giáo dục</a:t>
            </a:r>
            <a:endParaRPr lang="en-US" sz="4400" b="1" dirty="0">
              <a:solidFill>
                <a:srgbClr val="FFCC00"/>
              </a:solidFill>
              <a:effectLst>
                <a:outerShdw blurRad="38100" dist="38100" dir="2700000" algn="tl">
                  <a:srgbClr val="000000"/>
                </a:outerShdw>
              </a:effectLst>
            </a:endParaRPr>
          </a:p>
        </p:txBody>
      </p:sp>
      <p:grpSp>
        <p:nvGrpSpPr>
          <p:cNvPr id="18437" name="Group 5"/>
          <p:cNvGrpSpPr>
            <a:grpSpLocks/>
          </p:cNvGrpSpPr>
          <p:nvPr/>
        </p:nvGrpSpPr>
        <p:grpSpPr bwMode="auto">
          <a:xfrm>
            <a:off x="-36513" y="5300663"/>
            <a:ext cx="9144001" cy="1557337"/>
            <a:chOff x="-23" y="3339"/>
            <a:chExt cx="5760" cy="981"/>
          </a:xfrm>
        </p:grpSpPr>
        <p:sp>
          <p:nvSpPr>
            <p:cNvPr id="41990" name="AutoShape 10"/>
            <p:cNvSpPr>
              <a:spLocks noChangeArrowheads="1"/>
            </p:cNvSpPr>
            <p:nvPr/>
          </p:nvSpPr>
          <p:spPr bwMode="auto">
            <a:xfrm>
              <a:off x="-23" y="3339"/>
              <a:ext cx="5760" cy="981"/>
            </a:xfrm>
            <a:prstGeom prst="rtTriangle">
              <a:avLst/>
            </a:prstGeom>
            <a:solidFill>
              <a:srgbClr val="FFCC00"/>
            </a:solidFill>
            <a:ln w="9525">
              <a:noFill/>
              <a:miter lim="800000"/>
              <a:headEnd/>
              <a:tailEnd/>
            </a:ln>
            <a:effectLst>
              <a:outerShdw dist="35921" dir="2700000" algn="ctr" rotWithShape="0">
                <a:schemeClr val="bg2"/>
              </a:outerShdw>
            </a:effectLst>
          </p:spPr>
          <p:txBody>
            <a:bodyPr wrap="none" anchor="ctr"/>
            <a:lstStyle/>
            <a:p>
              <a:pPr>
                <a:defRPr/>
              </a:pPr>
              <a:endParaRPr lang="en-AU" sz="1800"/>
            </a:p>
          </p:txBody>
        </p:sp>
        <p:sp>
          <p:nvSpPr>
            <p:cNvPr id="18439" name="AutoShape 11"/>
            <p:cNvSpPr>
              <a:spLocks noChangeArrowheads="1"/>
            </p:cNvSpPr>
            <p:nvPr/>
          </p:nvSpPr>
          <p:spPr bwMode="auto">
            <a:xfrm>
              <a:off x="-23" y="3430"/>
              <a:ext cx="5760" cy="890"/>
            </a:xfrm>
            <a:prstGeom prst="rtTriangle">
              <a:avLst/>
            </a:prstGeom>
            <a:solidFill>
              <a:srgbClr val="FF0000"/>
            </a:solidFill>
            <a:ln w="9525">
              <a:noFill/>
              <a:miter lim="800000"/>
              <a:headEnd/>
              <a:tailEnd/>
            </a:ln>
          </p:spPr>
          <p:txBody>
            <a:bodyPr wrap="none" anchor="ctr"/>
            <a:lstStyle/>
            <a:p>
              <a:endParaRPr lang="en-AU" sz="1800"/>
            </a:p>
          </p:txBody>
        </p:sp>
        <p:sp>
          <p:nvSpPr>
            <p:cNvPr id="18440" name="AutoShape 12"/>
            <p:cNvSpPr>
              <a:spLocks noChangeArrowheads="1"/>
            </p:cNvSpPr>
            <p:nvPr/>
          </p:nvSpPr>
          <p:spPr bwMode="auto">
            <a:xfrm>
              <a:off x="-23" y="3521"/>
              <a:ext cx="5692" cy="799"/>
            </a:xfrm>
            <a:prstGeom prst="rtTriangle">
              <a:avLst/>
            </a:prstGeom>
            <a:solidFill>
              <a:srgbClr val="339933"/>
            </a:solidFill>
            <a:ln w="9525">
              <a:noFill/>
              <a:miter lim="800000"/>
              <a:headEnd/>
              <a:tailEnd/>
            </a:ln>
          </p:spPr>
          <p:txBody>
            <a:bodyPr wrap="none" anchor="ctr"/>
            <a:lstStyle/>
            <a:p>
              <a:endParaRPr lang="en-AU" sz="1800"/>
            </a:p>
          </p:txBody>
        </p:sp>
        <p:sp>
          <p:nvSpPr>
            <p:cNvPr id="18441" name="AutoShape 13"/>
            <p:cNvSpPr>
              <a:spLocks noChangeArrowheads="1"/>
            </p:cNvSpPr>
            <p:nvPr/>
          </p:nvSpPr>
          <p:spPr bwMode="auto">
            <a:xfrm>
              <a:off x="-23" y="3612"/>
              <a:ext cx="5760" cy="708"/>
            </a:xfrm>
            <a:prstGeom prst="rtTriangle">
              <a:avLst/>
            </a:prstGeom>
            <a:solidFill>
              <a:schemeClr val="bg1"/>
            </a:solidFill>
            <a:ln w="9525">
              <a:noFill/>
              <a:miter lim="800000"/>
              <a:headEnd/>
              <a:tailEnd/>
            </a:ln>
          </p:spPr>
          <p:txBody>
            <a:bodyPr wrap="none" anchor="ctr"/>
            <a:lstStyle/>
            <a:p>
              <a:endParaRPr lang="en-AU" sz="1800"/>
            </a:p>
          </p:txBody>
        </p:sp>
        <p:grpSp>
          <p:nvGrpSpPr>
            <p:cNvPr id="18442" name="Group 10"/>
            <p:cNvGrpSpPr>
              <a:grpSpLocks/>
            </p:cNvGrpSpPr>
            <p:nvPr/>
          </p:nvGrpSpPr>
          <p:grpSpPr bwMode="auto">
            <a:xfrm>
              <a:off x="-1" y="3702"/>
              <a:ext cx="3743" cy="590"/>
              <a:chOff x="-1" y="3702"/>
              <a:chExt cx="3743" cy="590"/>
            </a:xfrm>
          </p:grpSpPr>
          <p:grpSp>
            <p:nvGrpSpPr>
              <p:cNvPr id="18443" name="Group 6"/>
              <p:cNvGrpSpPr>
                <a:grpSpLocks/>
              </p:cNvGrpSpPr>
              <p:nvPr/>
            </p:nvGrpSpPr>
            <p:grpSpPr bwMode="auto">
              <a:xfrm>
                <a:off x="-1" y="3702"/>
                <a:ext cx="590" cy="545"/>
                <a:chOff x="2990857" y="948017"/>
                <a:chExt cx="3162285" cy="4961965"/>
              </a:xfrm>
            </p:grpSpPr>
            <p:pic>
              <p:nvPicPr>
                <p:cNvPr id="18446" name="Picture 4"/>
                <p:cNvPicPr>
                  <a:picLocks noChangeAspect="1" noChangeArrowheads="1"/>
                </p:cNvPicPr>
                <p:nvPr/>
              </p:nvPicPr>
              <p:blipFill>
                <a:blip r:embed="rId3" cstate="print"/>
                <a:srcRect r="20557"/>
                <a:stretch>
                  <a:fillRect/>
                </a:stretch>
              </p:blipFill>
              <p:spPr bwMode="auto">
                <a:xfrm>
                  <a:off x="2990857" y="948017"/>
                  <a:ext cx="3162285" cy="4961965"/>
                </a:xfrm>
                <a:prstGeom prst="rect">
                  <a:avLst/>
                </a:prstGeom>
                <a:noFill/>
                <a:ln w="9525">
                  <a:noFill/>
                  <a:miter lim="800000"/>
                  <a:headEnd/>
                  <a:tailEnd/>
                </a:ln>
              </p:spPr>
            </p:pic>
            <p:sp>
              <p:nvSpPr>
                <p:cNvPr id="6" name="5-Point Star 5"/>
                <p:cNvSpPr/>
                <p:nvPr/>
              </p:nvSpPr>
              <p:spPr>
                <a:xfrm>
                  <a:off x="3709074" y="2277277"/>
                  <a:ext cx="1511465" cy="1220005"/>
                </a:xfrm>
                <a:prstGeom prst="star5">
                  <a:avLst/>
                </a:prstGeom>
                <a:solidFill>
                  <a:srgbClr val="FFC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grpSp>
          <p:sp>
            <p:nvSpPr>
              <p:cNvPr id="28689" name="Rectangle 17"/>
              <p:cNvSpPr>
                <a:spLocks noChangeArrowheads="1"/>
              </p:cNvSpPr>
              <p:nvPr/>
            </p:nvSpPr>
            <p:spPr bwMode="auto">
              <a:xfrm>
                <a:off x="453" y="4071"/>
                <a:ext cx="3289" cy="221"/>
              </a:xfrm>
              <a:prstGeom prst="rect">
                <a:avLst/>
              </a:prstGeom>
              <a:noFill/>
              <a:ln w="9525">
                <a:noFill/>
                <a:miter lim="800000"/>
                <a:headEnd/>
                <a:tailEnd/>
              </a:ln>
              <a:effectLst/>
            </p:spPr>
            <p:txBody>
              <a:bodyPr>
                <a:spAutoFit/>
              </a:bodyPr>
              <a:lstStyle/>
              <a:p>
                <a:pPr>
                  <a:lnSpc>
                    <a:spcPct val="85000"/>
                  </a:lnSpc>
                  <a:defRPr/>
                </a:pPr>
                <a:r>
                  <a:rPr lang="en-AU" sz="2000" b="1">
                    <a:effectLst>
                      <a:outerShdw blurRad="38100" dist="38100" dir="2700000" algn="tl">
                        <a:srgbClr val="C0C0C0"/>
                      </a:outerShdw>
                    </a:effectLst>
                  </a:rPr>
                  <a:t>Closer Educational Ties with Business</a:t>
                </a:r>
                <a:endParaRPr lang="en-US" sz="2000" b="1">
                  <a:effectLst>
                    <a:outerShdw blurRad="38100" dist="38100" dir="2700000" algn="tl">
                      <a:srgbClr val="C0C0C0"/>
                    </a:outerShdw>
                  </a:effectLst>
                </a:endParaRPr>
              </a:p>
            </p:txBody>
          </p:sp>
          <p:sp>
            <p:nvSpPr>
              <p:cNvPr id="28690" name="Rectangle 18"/>
              <p:cNvSpPr>
                <a:spLocks noChangeArrowheads="1"/>
              </p:cNvSpPr>
              <p:nvPr/>
            </p:nvSpPr>
            <p:spPr bwMode="auto">
              <a:xfrm>
                <a:off x="453" y="3889"/>
                <a:ext cx="1633" cy="221"/>
              </a:xfrm>
              <a:prstGeom prst="rect">
                <a:avLst/>
              </a:prstGeom>
              <a:noFill/>
              <a:ln w="9525">
                <a:noFill/>
                <a:miter lim="800000"/>
                <a:headEnd/>
                <a:tailEnd/>
              </a:ln>
              <a:effectLst/>
            </p:spPr>
            <p:txBody>
              <a:bodyPr>
                <a:spAutoFit/>
              </a:bodyPr>
              <a:lstStyle/>
              <a:p>
                <a:pPr>
                  <a:lnSpc>
                    <a:spcPct val="85000"/>
                  </a:lnSpc>
                  <a:defRPr/>
                </a:pPr>
                <a:r>
                  <a:rPr lang="en-AU" sz="2000" b="1">
                    <a:effectLst>
                      <a:outerShdw blurRad="38100" dist="38100" dir="2700000" algn="tl">
                        <a:srgbClr val="C0C0C0"/>
                      </a:outerShdw>
                    </a:effectLst>
                  </a:rPr>
                  <a:t>Burgess &amp; Turner :</a:t>
                </a:r>
                <a:endParaRPr lang="en-US" sz="2000" b="1">
                  <a:effectLst>
                    <a:outerShdw blurRad="38100" dist="38100" dir="2700000" algn="tl">
                      <a:srgbClr val="C0C0C0"/>
                    </a:outerShdw>
                  </a:effectLst>
                </a:endParaRPr>
              </a:p>
            </p:txBody>
          </p:sp>
        </p:gr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anim calcmode="lin" valueType="num">
                                      <p:cBhvr>
                                        <p:cTn id="8"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9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987">
                                            <p:txEl>
                                              <p:pRg st="1" end="1"/>
                                            </p:txEl>
                                          </p:spTgt>
                                        </p:tgtEl>
                                        <p:attrNameLst>
                                          <p:attrName>style.visibility</p:attrName>
                                        </p:attrNameLst>
                                      </p:cBhvr>
                                      <p:to>
                                        <p:strVal val="visible"/>
                                      </p:to>
                                    </p:set>
                                    <p:animEffect transition="in" filter="fade">
                                      <p:cBhvr>
                                        <p:cTn id="14" dur="1000"/>
                                        <p:tgtEl>
                                          <p:spTgt spid="41987">
                                            <p:txEl>
                                              <p:pRg st="1" end="1"/>
                                            </p:txEl>
                                          </p:spTgt>
                                        </p:tgtEl>
                                      </p:cBhvr>
                                    </p:animEffect>
                                    <p:anim calcmode="lin" valueType="num">
                                      <p:cBhvr>
                                        <p:cTn id="15"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9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fade">
                                      <p:cBhvr>
                                        <p:cTn id="21" dur="1000"/>
                                        <p:tgtEl>
                                          <p:spTgt spid="41987">
                                            <p:txEl>
                                              <p:pRg st="2" end="2"/>
                                            </p:txEl>
                                          </p:spTgt>
                                        </p:tgtEl>
                                      </p:cBhvr>
                                    </p:animEffect>
                                    <p:anim calcmode="lin" valueType="num">
                                      <p:cBhvr>
                                        <p:cTn id="22"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19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987">
                                            <p:txEl>
                                              <p:pRg st="3" end="3"/>
                                            </p:txEl>
                                          </p:spTgt>
                                        </p:tgtEl>
                                        <p:attrNameLst>
                                          <p:attrName>style.visibility</p:attrName>
                                        </p:attrNameLst>
                                      </p:cBhvr>
                                      <p:to>
                                        <p:strVal val="visible"/>
                                      </p:to>
                                    </p:set>
                                    <p:animEffect transition="in" filter="fade">
                                      <p:cBhvr>
                                        <p:cTn id="28" dur="1000"/>
                                        <p:tgtEl>
                                          <p:spTgt spid="41987">
                                            <p:txEl>
                                              <p:pRg st="3" end="3"/>
                                            </p:txEl>
                                          </p:spTgt>
                                        </p:tgtEl>
                                      </p:cBhvr>
                                    </p:animEffect>
                                    <p:anim calcmode="lin" valueType="num">
                                      <p:cBhvr>
                                        <p:cTn id="29" dur="10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19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1987">
                                            <p:txEl>
                                              <p:pRg st="4" end="4"/>
                                            </p:txEl>
                                          </p:spTgt>
                                        </p:tgtEl>
                                        <p:attrNameLst>
                                          <p:attrName>style.visibility</p:attrName>
                                        </p:attrNameLst>
                                      </p:cBhvr>
                                      <p:to>
                                        <p:strVal val="visible"/>
                                      </p:to>
                                    </p:set>
                                    <p:animEffect transition="in" filter="fade">
                                      <p:cBhvr>
                                        <p:cTn id="35" dur="1000"/>
                                        <p:tgtEl>
                                          <p:spTgt spid="41987">
                                            <p:txEl>
                                              <p:pRg st="4" end="4"/>
                                            </p:txEl>
                                          </p:spTgt>
                                        </p:tgtEl>
                                      </p:cBhvr>
                                    </p:animEffect>
                                    <p:anim calcmode="lin" valueType="num">
                                      <p:cBhvr>
                                        <p:cTn id="36" dur="10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19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1987">
                                            <p:txEl>
                                              <p:pRg st="5" end="5"/>
                                            </p:txEl>
                                          </p:spTgt>
                                        </p:tgtEl>
                                        <p:attrNameLst>
                                          <p:attrName>style.visibility</p:attrName>
                                        </p:attrNameLst>
                                      </p:cBhvr>
                                      <p:to>
                                        <p:strVal val="visible"/>
                                      </p:to>
                                    </p:set>
                                    <p:animEffect transition="in" filter="fade">
                                      <p:cBhvr>
                                        <p:cTn id="42" dur="1000"/>
                                        <p:tgtEl>
                                          <p:spTgt spid="41987">
                                            <p:txEl>
                                              <p:pRg st="5" end="5"/>
                                            </p:txEl>
                                          </p:spTgt>
                                        </p:tgtEl>
                                      </p:cBhvr>
                                    </p:animEffect>
                                    <p:anim calcmode="lin" valueType="num">
                                      <p:cBhvr>
                                        <p:cTn id="43" dur="10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19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1987">
                                            <p:txEl>
                                              <p:pRg st="6" end="6"/>
                                            </p:txEl>
                                          </p:spTgt>
                                        </p:tgtEl>
                                        <p:attrNameLst>
                                          <p:attrName>style.visibility</p:attrName>
                                        </p:attrNameLst>
                                      </p:cBhvr>
                                      <p:to>
                                        <p:strVal val="visible"/>
                                      </p:to>
                                    </p:set>
                                    <p:animEffect transition="in" filter="fade">
                                      <p:cBhvr>
                                        <p:cTn id="49" dur="1000"/>
                                        <p:tgtEl>
                                          <p:spTgt spid="41987">
                                            <p:txEl>
                                              <p:pRg st="6" end="6"/>
                                            </p:txEl>
                                          </p:spTgt>
                                        </p:tgtEl>
                                      </p:cBhvr>
                                    </p:animEffect>
                                    <p:anim calcmode="lin" valueType="num">
                                      <p:cBhvr>
                                        <p:cTn id="50" dur="1000" fill="hold"/>
                                        <p:tgtEl>
                                          <p:spTgt spid="4198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198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42000"/>
                                        </p:tgtEl>
                                        <p:attrNameLst>
                                          <p:attrName>style.visibility</p:attrName>
                                        </p:attrNameLst>
                                      </p:cBhvr>
                                      <p:to>
                                        <p:strVal val="visible"/>
                                      </p:to>
                                    </p:set>
                                    <p:animEffect transition="in" filter="checkerboard(across)">
                                      <p:cBhvr>
                                        <p:cTn id="56" dur="500"/>
                                        <p:tgtEl>
                                          <p:spTgt spid="42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457200" y="0"/>
            <a:ext cx="8229600" cy="1417638"/>
          </a:xfrm>
          <a:gradFill rotWithShape="1">
            <a:gsLst>
              <a:gs pos="0">
                <a:srgbClr val="FF0000"/>
              </a:gs>
              <a:gs pos="50000">
                <a:srgbClr val="FF0000">
                  <a:gamma/>
                  <a:shade val="46275"/>
                  <a:invGamma/>
                </a:srgbClr>
              </a:gs>
              <a:gs pos="100000">
                <a:srgbClr val="FF0000"/>
              </a:gs>
            </a:gsLst>
            <a:lin ang="5400000" scaled="1"/>
          </a:gradFill>
        </p:spPr>
        <p:txBody>
          <a:bodyPr/>
          <a:lstStyle/>
          <a:p>
            <a:pPr>
              <a:defRPr/>
            </a:pPr>
            <a:r>
              <a:rPr lang="en-US" b="1" smtClean="0">
                <a:solidFill>
                  <a:srgbClr val="FFCC00"/>
                </a:solidFill>
                <a:effectLst>
                  <a:outerShdw blurRad="38100" dist="38100" dir="2700000" algn="tl">
                    <a:srgbClr val="000000"/>
                  </a:outerShdw>
                </a:effectLst>
              </a:rPr>
              <a:t>Những thay đổi </a:t>
            </a:r>
            <a:br>
              <a:rPr lang="en-US" b="1" smtClean="0">
                <a:solidFill>
                  <a:srgbClr val="FFCC00"/>
                </a:solidFill>
                <a:effectLst>
                  <a:outerShdw blurRad="38100" dist="38100" dir="2700000" algn="tl">
                    <a:srgbClr val="000000"/>
                  </a:outerShdw>
                </a:effectLst>
              </a:rPr>
            </a:br>
            <a:r>
              <a:rPr lang="en-US" b="1" smtClean="0">
                <a:solidFill>
                  <a:srgbClr val="FFCC00"/>
                </a:solidFill>
                <a:effectLst>
                  <a:outerShdw blurRad="38100" dist="38100" dir="2700000" algn="tl">
                    <a:srgbClr val="000000"/>
                  </a:outerShdw>
                </a:effectLst>
              </a:rPr>
              <a:t>về mặt cơ cấu tổ chức</a:t>
            </a:r>
            <a:endParaRPr lang="en-US" b="1" dirty="0" smtClean="0">
              <a:solidFill>
                <a:srgbClr val="FFCC00"/>
              </a:solidFill>
              <a:effectLst>
                <a:outerShdw blurRad="38100" dist="38100" dir="2700000" algn="tl">
                  <a:srgbClr val="000000"/>
                </a:outerShdw>
              </a:effectLst>
            </a:endParaRPr>
          </a:p>
        </p:txBody>
      </p:sp>
      <p:sp>
        <p:nvSpPr>
          <p:cNvPr id="5138" name="Rectangle 18"/>
          <p:cNvSpPr>
            <a:spLocks noChangeArrowheads="1"/>
          </p:cNvSpPr>
          <p:nvPr/>
        </p:nvSpPr>
        <p:spPr bwMode="auto">
          <a:xfrm>
            <a:off x="468313" y="1412875"/>
            <a:ext cx="8229600" cy="5113338"/>
          </a:xfrm>
          <a:prstGeom prst="rect">
            <a:avLst/>
          </a:prstGeom>
          <a:noFill/>
          <a:ln w="9525">
            <a:noFill/>
            <a:miter lim="800000"/>
            <a:headEnd/>
            <a:tailEnd/>
          </a:ln>
        </p:spPr>
        <p:txBody>
          <a:bodyPr/>
          <a:lstStyle/>
          <a:p>
            <a:pPr marL="342900" indent="-342900" eaLnBrk="0" hangingPunct="0">
              <a:lnSpc>
                <a:spcPct val="90000"/>
              </a:lnSpc>
              <a:spcBef>
                <a:spcPct val="20000"/>
              </a:spcBef>
              <a:buSzPct val="85000"/>
              <a:buFontTx/>
              <a:buChar char="•"/>
            </a:pPr>
            <a:r>
              <a:rPr lang="en-US" sz="2400" smtClean="0"/>
              <a:t>Làm thế nào để cơ cấu một tổ chức để nó không còn những hạn chế?</a:t>
            </a:r>
            <a:endParaRPr lang="en-US" sz="2400"/>
          </a:p>
          <a:p>
            <a:pPr marL="342900" indent="-342900" eaLnBrk="0" hangingPunct="0">
              <a:lnSpc>
                <a:spcPct val="90000"/>
              </a:lnSpc>
              <a:spcBef>
                <a:spcPct val="20000"/>
              </a:spcBef>
              <a:buSzPct val="85000"/>
              <a:buFontTx/>
              <a:buChar char="•"/>
            </a:pPr>
            <a:r>
              <a:rPr lang="en-US" sz="2400" smtClean="0"/>
              <a:t>Câu trả lời nằm trong </a:t>
            </a:r>
            <a:r>
              <a:rPr lang="en-US" sz="2400" i="1" smtClean="0"/>
              <a:t>‘khâu tổ chức’</a:t>
            </a:r>
            <a:endParaRPr lang="en-US" sz="2400" i="1"/>
          </a:p>
          <a:p>
            <a:pPr marL="742950" lvl="1" indent="-285750" eaLnBrk="0" hangingPunct="0">
              <a:lnSpc>
                <a:spcPct val="90000"/>
              </a:lnSpc>
              <a:spcBef>
                <a:spcPct val="20000"/>
              </a:spcBef>
              <a:buClr>
                <a:srgbClr val="CC3300"/>
              </a:buClr>
              <a:buSzPct val="85000"/>
              <a:buFontTx/>
              <a:buChar char="•"/>
            </a:pPr>
            <a:r>
              <a:rPr lang="en-US" sz="2400" smtClean="0">
                <a:solidFill>
                  <a:srgbClr val="CC3300"/>
                </a:solidFill>
              </a:rPr>
              <a:t>Phải tổ chức được những hoạt động vừa mang tính định hướng vừa có tính quan trọng.</a:t>
            </a:r>
            <a:endParaRPr lang="en-US" sz="2400">
              <a:solidFill>
                <a:srgbClr val="CC3300"/>
              </a:solidFill>
            </a:endParaRPr>
          </a:p>
          <a:p>
            <a:pPr marL="342900" indent="-342900" eaLnBrk="0" hangingPunct="0">
              <a:lnSpc>
                <a:spcPct val="90000"/>
              </a:lnSpc>
              <a:spcBef>
                <a:spcPct val="20000"/>
              </a:spcBef>
              <a:buSzPct val="85000"/>
              <a:buFontTx/>
              <a:buChar char="•"/>
            </a:pPr>
            <a:r>
              <a:rPr lang="en-US" sz="2400" smtClean="0"/>
              <a:t>Quá trình thu thập kinh nghiệm để đưa ra đánh giá:</a:t>
            </a:r>
            <a:endParaRPr lang="en-US" sz="2400"/>
          </a:p>
          <a:p>
            <a:pPr marL="742950" lvl="1" indent="-285750" eaLnBrk="0" hangingPunct="0">
              <a:lnSpc>
                <a:spcPct val="90000"/>
              </a:lnSpc>
              <a:spcBef>
                <a:spcPct val="20000"/>
              </a:spcBef>
              <a:buClr>
                <a:srgbClr val="CC3300"/>
              </a:buClr>
              <a:buSzPct val="85000"/>
              <a:buFontTx/>
              <a:buChar char="•"/>
            </a:pPr>
            <a:r>
              <a:rPr lang="en-US" sz="2400" smtClean="0">
                <a:solidFill>
                  <a:srgbClr val="CC3300"/>
                </a:solidFill>
              </a:rPr>
              <a:t>T</a:t>
            </a:r>
            <a:r>
              <a:rPr lang="vi-VN" sz="2400" smtClean="0">
                <a:solidFill>
                  <a:srgbClr val="CC3300"/>
                </a:solidFill>
              </a:rPr>
              <a:t>ạo điều kiện thuận lợi bằng cách </a:t>
            </a:r>
            <a:r>
              <a:rPr lang="en-US" sz="2400" smtClean="0">
                <a:solidFill>
                  <a:srgbClr val="CC3300"/>
                </a:solidFill>
              </a:rPr>
              <a:t>xây dựng </a:t>
            </a:r>
            <a:r>
              <a:rPr lang="vi-VN" sz="2400" smtClean="0">
                <a:solidFill>
                  <a:srgbClr val="CC3300"/>
                </a:solidFill>
              </a:rPr>
              <a:t>cấu trúc linh hoạt với các doanh nghiệp</a:t>
            </a:r>
            <a:r>
              <a:rPr lang="en-US" sz="2400" smtClean="0">
                <a:solidFill>
                  <a:srgbClr val="CC3300"/>
                </a:solidFill>
              </a:rPr>
              <a:t>;</a:t>
            </a:r>
            <a:r>
              <a:rPr lang="vi-VN" sz="2400" smtClean="0">
                <a:solidFill>
                  <a:srgbClr val="CC3300"/>
                </a:solidFill>
              </a:rPr>
              <a:t> </a:t>
            </a:r>
            <a:r>
              <a:rPr lang="en-US" sz="2400" smtClean="0">
                <a:solidFill>
                  <a:srgbClr val="CC3300"/>
                </a:solidFill>
              </a:rPr>
              <a:t>và</a:t>
            </a:r>
            <a:endParaRPr lang="en-US" sz="2400">
              <a:solidFill>
                <a:srgbClr val="CC3300"/>
              </a:solidFill>
            </a:endParaRPr>
          </a:p>
          <a:p>
            <a:pPr marL="742950" lvl="1" indent="-285750" eaLnBrk="0" hangingPunct="0">
              <a:lnSpc>
                <a:spcPct val="90000"/>
              </a:lnSpc>
              <a:spcBef>
                <a:spcPct val="20000"/>
              </a:spcBef>
              <a:buClr>
                <a:srgbClr val="CC3300"/>
              </a:buClr>
              <a:buSzPct val="85000"/>
              <a:buFontTx/>
              <a:buChar char="•"/>
            </a:pPr>
            <a:r>
              <a:rPr lang="vi-VN" sz="2400" smtClean="0">
                <a:solidFill>
                  <a:srgbClr val="CC3300"/>
                </a:solidFill>
              </a:rPr>
              <a:t>Làm việc với những người </a:t>
            </a:r>
            <a:r>
              <a:rPr lang="en-US" sz="2400" smtClean="0">
                <a:solidFill>
                  <a:srgbClr val="CC3300"/>
                </a:solidFill>
              </a:rPr>
              <a:t>có năng lực về đánh giá </a:t>
            </a:r>
            <a:r>
              <a:rPr lang="vi-VN" sz="2400" smtClean="0">
                <a:solidFill>
                  <a:srgbClr val="CC3300"/>
                </a:solidFill>
              </a:rPr>
              <a:t>trong kinh doanh</a:t>
            </a:r>
            <a:endParaRPr lang="en-US" sz="2400">
              <a:solidFill>
                <a:srgbClr val="CC3300"/>
              </a:solidFill>
            </a:endParaRPr>
          </a:p>
        </p:txBody>
      </p:sp>
      <p:grpSp>
        <p:nvGrpSpPr>
          <p:cNvPr id="19460" name="Group 19"/>
          <p:cNvGrpSpPr>
            <a:grpSpLocks/>
          </p:cNvGrpSpPr>
          <p:nvPr/>
        </p:nvGrpSpPr>
        <p:grpSpPr bwMode="auto">
          <a:xfrm>
            <a:off x="-36513" y="5300663"/>
            <a:ext cx="9144001" cy="1557337"/>
            <a:chOff x="-23" y="3339"/>
            <a:chExt cx="5760" cy="981"/>
          </a:xfrm>
        </p:grpSpPr>
        <p:sp>
          <p:nvSpPr>
            <p:cNvPr id="5140" name="AutoShape 10"/>
            <p:cNvSpPr>
              <a:spLocks noChangeArrowheads="1"/>
            </p:cNvSpPr>
            <p:nvPr/>
          </p:nvSpPr>
          <p:spPr bwMode="auto">
            <a:xfrm>
              <a:off x="-23" y="3339"/>
              <a:ext cx="5760" cy="981"/>
            </a:xfrm>
            <a:prstGeom prst="rtTriangle">
              <a:avLst/>
            </a:prstGeom>
            <a:solidFill>
              <a:srgbClr val="FFCC00"/>
            </a:solidFill>
            <a:ln w="9525">
              <a:noFill/>
              <a:miter lim="800000"/>
              <a:headEnd/>
              <a:tailEnd/>
            </a:ln>
            <a:effectLst>
              <a:outerShdw dist="35921" dir="2700000" algn="ctr" rotWithShape="0">
                <a:schemeClr val="bg2"/>
              </a:outerShdw>
            </a:effectLst>
          </p:spPr>
          <p:txBody>
            <a:bodyPr wrap="none" anchor="ctr"/>
            <a:lstStyle/>
            <a:p>
              <a:pPr>
                <a:defRPr/>
              </a:pPr>
              <a:endParaRPr lang="en-AU" sz="1800"/>
            </a:p>
          </p:txBody>
        </p:sp>
        <p:sp>
          <p:nvSpPr>
            <p:cNvPr id="19462" name="AutoShape 11"/>
            <p:cNvSpPr>
              <a:spLocks noChangeArrowheads="1"/>
            </p:cNvSpPr>
            <p:nvPr/>
          </p:nvSpPr>
          <p:spPr bwMode="auto">
            <a:xfrm>
              <a:off x="-23" y="3430"/>
              <a:ext cx="5760" cy="890"/>
            </a:xfrm>
            <a:prstGeom prst="rtTriangle">
              <a:avLst/>
            </a:prstGeom>
            <a:solidFill>
              <a:srgbClr val="FF0000"/>
            </a:solidFill>
            <a:ln w="9525">
              <a:noFill/>
              <a:miter lim="800000"/>
              <a:headEnd/>
              <a:tailEnd/>
            </a:ln>
          </p:spPr>
          <p:txBody>
            <a:bodyPr wrap="none" anchor="ctr"/>
            <a:lstStyle/>
            <a:p>
              <a:endParaRPr lang="en-AU" sz="1800"/>
            </a:p>
          </p:txBody>
        </p:sp>
        <p:sp>
          <p:nvSpPr>
            <p:cNvPr id="19463" name="AutoShape 12"/>
            <p:cNvSpPr>
              <a:spLocks noChangeArrowheads="1"/>
            </p:cNvSpPr>
            <p:nvPr/>
          </p:nvSpPr>
          <p:spPr bwMode="auto">
            <a:xfrm>
              <a:off x="-23" y="3521"/>
              <a:ext cx="5692" cy="799"/>
            </a:xfrm>
            <a:prstGeom prst="rtTriangle">
              <a:avLst/>
            </a:prstGeom>
            <a:solidFill>
              <a:srgbClr val="339933"/>
            </a:solidFill>
            <a:ln w="9525">
              <a:noFill/>
              <a:miter lim="800000"/>
              <a:headEnd/>
              <a:tailEnd/>
            </a:ln>
          </p:spPr>
          <p:txBody>
            <a:bodyPr wrap="none" anchor="ctr"/>
            <a:lstStyle/>
            <a:p>
              <a:endParaRPr lang="en-AU" sz="1800"/>
            </a:p>
          </p:txBody>
        </p:sp>
        <p:sp>
          <p:nvSpPr>
            <p:cNvPr id="19464" name="AutoShape 13"/>
            <p:cNvSpPr>
              <a:spLocks noChangeArrowheads="1"/>
            </p:cNvSpPr>
            <p:nvPr/>
          </p:nvSpPr>
          <p:spPr bwMode="auto">
            <a:xfrm>
              <a:off x="-23" y="3612"/>
              <a:ext cx="5760" cy="708"/>
            </a:xfrm>
            <a:prstGeom prst="rtTriangle">
              <a:avLst/>
            </a:prstGeom>
            <a:solidFill>
              <a:schemeClr val="bg1"/>
            </a:solidFill>
            <a:ln w="9525">
              <a:noFill/>
              <a:miter lim="800000"/>
              <a:headEnd/>
              <a:tailEnd/>
            </a:ln>
          </p:spPr>
          <p:txBody>
            <a:bodyPr wrap="none" anchor="ctr"/>
            <a:lstStyle/>
            <a:p>
              <a:endParaRPr lang="en-AU" sz="1800"/>
            </a:p>
          </p:txBody>
        </p:sp>
        <p:grpSp>
          <p:nvGrpSpPr>
            <p:cNvPr id="19465" name="Group 24"/>
            <p:cNvGrpSpPr>
              <a:grpSpLocks/>
            </p:cNvGrpSpPr>
            <p:nvPr/>
          </p:nvGrpSpPr>
          <p:grpSpPr bwMode="auto">
            <a:xfrm>
              <a:off x="-1" y="3702"/>
              <a:ext cx="3743" cy="590"/>
              <a:chOff x="-1" y="3702"/>
              <a:chExt cx="3743" cy="590"/>
            </a:xfrm>
          </p:grpSpPr>
          <p:grpSp>
            <p:nvGrpSpPr>
              <p:cNvPr id="19466" name="Group 6"/>
              <p:cNvGrpSpPr>
                <a:grpSpLocks/>
              </p:cNvGrpSpPr>
              <p:nvPr/>
            </p:nvGrpSpPr>
            <p:grpSpPr bwMode="auto">
              <a:xfrm>
                <a:off x="-1" y="3702"/>
                <a:ext cx="590" cy="545"/>
                <a:chOff x="2990857" y="948017"/>
                <a:chExt cx="3162285" cy="4961965"/>
              </a:xfrm>
            </p:grpSpPr>
            <p:pic>
              <p:nvPicPr>
                <p:cNvPr id="19469" name="Picture 4"/>
                <p:cNvPicPr>
                  <a:picLocks noChangeAspect="1" noChangeArrowheads="1"/>
                </p:cNvPicPr>
                <p:nvPr/>
              </p:nvPicPr>
              <p:blipFill>
                <a:blip r:embed="rId2" cstate="print"/>
                <a:srcRect r="20557"/>
                <a:stretch>
                  <a:fillRect/>
                </a:stretch>
              </p:blipFill>
              <p:spPr bwMode="auto">
                <a:xfrm>
                  <a:off x="2990857" y="948017"/>
                  <a:ext cx="3162285" cy="4961965"/>
                </a:xfrm>
                <a:prstGeom prst="rect">
                  <a:avLst/>
                </a:prstGeom>
                <a:noFill/>
                <a:ln w="9525">
                  <a:noFill/>
                  <a:miter lim="800000"/>
                  <a:headEnd/>
                  <a:tailEnd/>
                </a:ln>
              </p:spPr>
            </p:pic>
            <p:sp>
              <p:nvSpPr>
                <p:cNvPr id="6" name="5-Point Star 5"/>
                <p:cNvSpPr/>
                <p:nvPr/>
              </p:nvSpPr>
              <p:spPr>
                <a:xfrm>
                  <a:off x="3709074" y="2277277"/>
                  <a:ext cx="1511465" cy="1220005"/>
                </a:xfrm>
                <a:prstGeom prst="star5">
                  <a:avLst/>
                </a:prstGeom>
                <a:solidFill>
                  <a:srgbClr val="FFC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grpSp>
          <p:sp>
            <p:nvSpPr>
              <p:cNvPr id="28689" name="Rectangle 17"/>
              <p:cNvSpPr>
                <a:spLocks noChangeArrowheads="1"/>
              </p:cNvSpPr>
              <p:nvPr/>
            </p:nvSpPr>
            <p:spPr bwMode="auto">
              <a:xfrm>
                <a:off x="453" y="4071"/>
                <a:ext cx="3289" cy="221"/>
              </a:xfrm>
              <a:prstGeom prst="rect">
                <a:avLst/>
              </a:prstGeom>
              <a:noFill/>
              <a:ln w="9525">
                <a:noFill/>
                <a:miter lim="800000"/>
                <a:headEnd/>
                <a:tailEnd/>
              </a:ln>
              <a:effectLst/>
            </p:spPr>
            <p:txBody>
              <a:bodyPr>
                <a:spAutoFit/>
              </a:bodyPr>
              <a:lstStyle/>
              <a:p>
                <a:pPr>
                  <a:lnSpc>
                    <a:spcPct val="85000"/>
                  </a:lnSpc>
                  <a:defRPr/>
                </a:pPr>
                <a:endParaRPr lang="en-US" sz="2000" b="1">
                  <a:effectLst>
                    <a:outerShdw blurRad="38100" dist="38100" dir="2700000" algn="tl">
                      <a:srgbClr val="C0C0C0"/>
                    </a:outerShdw>
                  </a:effectLst>
                </a:endParaRPr>
              </a:p>
            </p:txBody>
          </p:sp>
          <p:sp>
            <p:nvSpPr>
              <p:cNvPr id="28690" name="Rectangle 18"/>
              <p:cNvSpPr>
                <a:spLocks noChangeArrowheads="1"/>
              </p:cNvSpPr>
              <p:nvPr/>
            </p:nvSpPr>
            <p:spPr bwMode="auto">
              <a:xfrm>
                <a:off x="453" y="3889"/>
                <a:ext cx="1633" cy="221"/>
              </a:xfrm>
              <a:prstGeom prst="rect">
                <a:avLst/>
              </a:prstGeom>
              <a:noFill/>
              <a:ln w="9525">
                <a:noFill/>
                <a:miter lim="800000"/>
                <a:headEnd/>
                <a:tailEnd/>
              </a:ln>
              <a:effectLst/>
            </p:spPr>
            <p:txBody>
              <a:bodyPr>
                <a:spAutoFit/>
              </a:bodyPr>
              <a:lstStyle/>
              <a:p>
                <a:pPr>
                  <a:lnSpc>
                    <a:spcPct val="85000"/>
                  </a:lnSpc>
                  <a:defRPr/>
                </a:pPr>
                <a:r>
                  <a:rPr lang="en-AU" sz="2000" b="1">
                    <a:effectLst>
                      <a:outerShdw blurRad="38100" dist="38100" dir="2700000" algn="tl">
                        <a:srgbClr val="C0C0C0"/>
                      </a:outerShdw>
                    </a:effectLst>
                  </a:rPr>
                  <a:t>Burgess &amp; Turner :</a:t>
                </a:r>
                <a:endParaRPr lang="en-US" sz="2000" b="1">
                  <a:effectLst>
                    <a:outerShdw blurRad="38100" dist="38100" dir="2700000" algn="tl">
                      <a:srgbClr val="C0C0C0"/>
                    </a:outerShdw>
                  </a:effectLst>
                </a:endParaRPr>
              </a:p>
            </p:txBody>
          </p:sp>
        </p:grpSp>
      </p:grpSp>
      <p:sp>
        <p:nvSpPr>
          <p:cNvPr id="15" name="Rectangle 17"/>
          <p:cNvSpPr>
            <a:spLocks noChangeArrowheads="1"/>
          </p:cNvSpPr>
          <p:nvPr/>
        </p:nvSpPr>
        <p:spPr bwMode="auto">
          <a:xfrm>
            <a:off x="719136" y="6462713"/>
            <a:ext cx="5996003" cy="353943"/>
          </a:xfrm>
          <a:prstGeom prst="rect">
            <a:avLst/>
          </a:prstGeom>
          <a:noFill/>
          <a:ln w="9525">
            <a:noFill/>
            <a:miter lim="800000"/>
            <a:headEnd/>
            <a:tailEnd/>
          </a:ln>
          <a:effectLst/>
        </p:spPr>
        <p:txBody>
          <a:bodyPr wrap="square">
            <a:spAutoFit/>
          </a:bodyPr>
          <a:lstStyle/>
          <a:p>
            <a:pPr>
              <a:lnSpc>
                <a:spcPct val="85000"/>
              </a:lnSpc>
              <a:defRPr/>
            </a:pPr>
            <a:r>
              <a:rPr lang="en-US" sz="2000" b="1" smtClean="0">
                <a:effectLst>
                  <a:outerShdw blurRad="38100" dist="38100" dir="2700000" algn="tl">
                    <a:srgbClr val="C0C0C0"/>
                  </a:outerShdw>
                </a:effectLst>
              </a:rPr>
              <a:t>Thúc đẩy hợp tác với doanh nghiệp</a:t>
            </a:r>
            <a:endParaRPr lang="en-US" sz="2000" b="1">
              <a:effectLst>
                <a:outerShdw blurRad="38100" dist="38100" dir="2700000" algn="tl">
                  <a:srgbClr val="C0C0C0"/>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38">
                                            <p:txEl>
                                              <p:pRg st="0" end="0"/>
                                            </p:txEl>
                                          </p:spTgt>
                                        </p:tgtEl>
                                        <p:attrNameLst>
                                          <p:attrName>style.visibility</p:attrName>
                                        </p:attrNameLst>
                                      </p:cBhvr>
                                      <p:to>
                                        <p:strVal val="visible"/>
                                      </p:to>
                                    </p:set>
                                    <p:animEffect transition="in" filter="fade">
                                      <p:cBhvr>
                                        <p:cTn id="7" dur="1000"/>
                                        <p:tgtEl>
                                          <p:spTgt spid="5138">
                                            <p:txEl>
                                              <p:pRg st="0" end="0"/>
                                            </p:txEl>
                                          </p:spTgt>
                                        </p:tgtEl>
                                      </p:cBhvr>
                                    </p:animEffect>
                                    <p:anim calcmode="lin" valueType="num">
                                      <p:cBhvr>
                                        <p:cTn id="8" dur="1000" fill="hold"/>
                                        <p:tgtEl>
                                          <p:spTgt spid="51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38">
                                            <p:txEl>
                                              <p:pRg st="1" end="1"/>
                                            </p:txEl>
                                          </p:spTgt>
                                        </p:tgtEl>
                                        <p:attrNameLst>
                                          <p:attrName>style.visibility</p:attrName>
                                        </p:attrNameLst>
                                      </p:cBhvr>
                                      <p:to>
                                        <p:strVal val="visible"/>
                                      </p:to>
                                    </p:set>
                                    <p:animEffect transition="in" filter="fade">
                                      <p:cBhvr>
                                        <p:cTn id="14" dur="1000"/>
                                        <p:tgtEl>
                                          <p:spTgt spid="5138">
                                            <p:txEl>
                                              <p:pRg st="1" end="1"/>
                                            </p:txEl>
                                          </p:spTgt>
                                        </p:tgtEl>
                                      </p:cBhvr>
                                    </p:animEffect>
                                    <p:anim calcmode="lin" valueType="num">
                                      <p:cBhvr>
                                        <p:cTn id="15" dur="1000" fill="hold"/>
                                        <p:tgtEl>
                                          <p:spTgt spid="51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38">
                                            <p:txEl>
                                              <p:pRg st="2" end="2"/>
                                            </p:txEl>
                                          </p:spTgt>
                                        </p:tgtEl>
                                        <p:attrNameLst>
                                          <p:attrName>style.visibility</p:attrName>
                                        </p:attrNameLst>
                                      </p:cBhvr>
                                      <p:to>
                                        <p:strVal val="visible"/>
                                      </p:to>
                                    </p:set>
                                    <p:animEffect transition="in" filter="fade">
                                      <p:cBhvr>
                                        <p:cTn id="21" dur="1000"/>
                                        <p:tgtEl>
                                          <p:spTgt spid="5138">
                                            <p:txEl>
                                              <p:pRg st="2" end="2"/>
                                            </p:txEl>
                                          </p:spTgt>
                                        </p:tgtEl>
                                      </p:cBhvr>
                                    </p:animEffect>
                                    <p:anim calcmode="lin" valueType="num">
                                      <p:cBhvr>
                                        <p:cTn id="22" dur="1000" fill="hold"/>
                                        <p:tgtEl>
                                          <p:spTgt spid="51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38">
                                            <p:txEl>
                                              <p:pRg st="3" end="3"/>
                                            </p:txEl>
                                          </p:spTgt>
                                        </p:tgtEl>
                                        <p:attrNameLst>
                                          <p:attrName>style.visibility</p:attrName>
                                        </p:attrNameLst>
                                      </p:cBhvr>
                                      <p:to>
                                        <p:strVal val="visible"/>
                                      </p:to>
                                    </p:set>
                                    <p:animEffect transition="in" filter="fade">
                                      <p:cBhvr>
                                        <p:cTn id="28" dur="1000"/>
                                        <p:tgtEl>
                                          <p:spTgt spid="5138">
                                            <p:txEl>
                                              <p:pRg st="3" end="3"/>
                                            </p:txEl>
                                          </p:spTgt>
                                        </p:tgtEl>
                                      </p:cBhvr>
                                    </p:animEffect>
                                    <p:anim calcmode="lin" valueType="num">
                                      <p:cBhvr>
                                        <p:cTn id="29" dur="1000" fill="hold"/>
                                        <p:tgtEl>
                                          <p:spTgt spid="513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38">
                                            <p:txEl>
                                              <p:pRg st="4" end="4"/>
                                            </p:txEl>
                                          </p:spTgt>
                                        </p:tgtEl>
                                        <p:attrNameLst>
                                          <p:attrName>style.visibility</p:attrName>
                                        </p:attrNameLst>
                                      </p:cBhvr>
                                      <p:to>
                                        <p:strVal val="visible"/>
                                      </p:to>
                                    </p:set>
                                    <p:animEffect transition="in" filter="fade">
                                      <p:cBhvr>
                                        <p:cTn id="35" dur="1000"/>
                                        <p:tgtEl>
                                          <p:spTgt spid="5138">
                                            <p:txEl>
                                              <p:pRg st="4" end="4"/>
                                            </p:txEl>
                                          </p:spTgt>
                                        </p:tgtEl>
                                      </p:cBhvr>
                                    </p:animEffect>
                                    <p:anim calcmode="lin" valueType="num">
                                      <p:cBhvr>
                                        <p:cTn id="36" dur="1000" fill="hold"/>
                                        <p:tgtEl>
                                          <p:spTgt spid="513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138">
                                            <p:txEl>
                                              <p:pRg st="5" end="5"/>
                                            </p:txEl>
                                          </p:spTgt>
                                        </p:tgtEl>
                                        <p:attrNameLst>
                                          <p:attrName>style.visibility</p:attrName>
                                        </p:attrNameLst>
                                      </p:cBhvr>
                                      <p:to>
                                        <p:strVal val="visible"/>
                                      </p:to>
                                    </p:set>
                                    <p:animEffect transition="in" filter="fade">
                                      <p:cBhvr>
                                        <p:cTn id="42" dur="1000"/>
                                        <p:tgtEl>
                                          <p:spTgt spid="5138">
                                            <p:txEl>
                                              <p:pRg st="5" end="5"/>
                                            </p:txEl>
                                          </p:spTgt>
                                        </p:tgtEl>
                                      </p:cBhvr>
                                    </p:animEffect>
                                    <p:anim calcmode="lin" valueType="num">
                                      <p:cBhvr>
                                        <p:cTn id="43" dur="1000" fill="hold"/>
                                        <p:tgtEl>
                                          <p:spTgt spid="513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3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4"/>
          <p:cNvGrpSpPr>
            <a:grpSpLocks/>
          </p:cNvGrpSpPr>
          <p:nvPr/>
        </p:nvGrpSpPr>
        <p:grpSpPr bwMode="auto">
          <a:xfrm>
            <a:off x="0" y="5357825"/>
            <a:ext cx="9144000" cy="1500175"/>
            <a:chOff x="-23" y="3339"/>
            <a:chExt cx="5760" cy="981"/>
          </a:xfrm>
        </p:grpSpPr>
        <p:sp>
          <p:nvSpPr>
            <p:cNvPr id="34821" name="AutoShape 10"/>
            <p:cNvSpPr>
              <a:spLocks noChangeArrowheads="1"/>
            </p:cNvSpPr>
            <p:nvPr/>
          </p:nvSpPr>
          <p:spPr bwMode="auto">
            <a:xfrm>
              <a:off x="-23" y="3339"/>
              <a:ext cx="5760" cy="981"/>
            </a:xfrm>
            <a:prstGeom prst="rtTriangle">
              <a:avLst/>
            </a:prstGeom>
            <a:solidFill>
              <a:srgbClr val="FFCC00"/>
            </a:solidFill>
            <a:ln w="9525">
              <a:noFill/>
              <a:miter lim="800000"/>
              <a:headEnd/>
              <a:tailEnd/>
            </a:ln>
            <a:effectLst>
              <a:outerShdw dist="35921" dir="2700000" algn="ctr" rotWithShape="0">
                <a:schemeClr val="bg2"/>
              </a:outerShdw>
            </a:effectLst>
          </p:spPr>
          <p:txBody>
            <a:bodyPr wrap="none" anchor="ctr"/>
            <a:lstStyle/>
            <a:p>
              <a:pPr>
                <a:defRPr/>
              </a:pPr>
              <a:endParaRPr lang="en-AU" sz="1800"/>
            </a:p>
          </p:txBody>
        </p:sp>
        <p:sp>
          <p:nvSpPr>
            <p:cNvPr id="20497" name="AutoShape 11"/>
            <p:cNvSpPr>
              <a:spLocks noChangeArrowheads="1"/>
            </p:cNvSpPr>
            <p:nvPr/>
          </p:nvSpPr>
          <p:spPr bwMode="auto">
            <a:xfrm>
              <a:off x="-23" y="3430"/>
              <a:ext cx="5760" cy="890"/>
            </a:xfrm>
            <a:prstGeom prst="rtTriangle">
              <a:avLst/>
            </a:prstGeom>
            <a:solidFill>
              <a:srgbClr val="FF0000"/>
            </a:solidFill>
            <a:ln w="9525">
              <a:noFill/>
              <a:miter lim="800000"/>
              <a:headEnd/>
              <a:tailEnd/>
            </a:ln>
          </p:spPr>
          <p:txBody>
            <a:bodyPr wrap="none" anchor="ctr"/>
            <a:lstStyle/>
            <a:p>
              <a:endParaRPr lang="en-AU" sz="1800"/>
            </a:p>
          </p:txBody>
        </p:sp>
        <p:sp>
          <p:nvSpPr>
            <p:cNvPr id="20498" name="AutoShape 12"/>
            <p:cNvSpPr>
              <a:spLocks noChangeArrowheads="1"/>
            </p:cNvSpPr>
            <p:nvPr/>
          </p:nvSpPr>
          <p:spPr bwMode="auto">
            <a:xfrm>
              <a:off x="-23" y="3521"/>
              <a:ext cx="5692" cy="799"/>
            </a:xfrm>
            <a:prstGeom prst="rtTriangle">
              <a:avLst/>
            </a:prstGeom>
            <a:solidFill>
              <a:srgbClr val="339933"/>
            </a:solidFill>
            <a:ln w="9525">
              <a:noFill/>
              <a:miter lim="800000"/>
              <a:headEnd/>
              <a:tailEnd/>
            </a:ln>
          </p:spPr>
          <p:txBody>
            <a:bodyPr wrap="none" anchor="ctr"/>
            <a:lstStyle/>
            <a:p>
              <a:endParaRPr lang="en-AU" sz="1800"/>
            </a:p>
          </p:txBody>
        </p:sp>
        <p:sp>
          <p:nvSpPr>
            <p:cNvPr id="20499" name="AutoShape 13"/>
            <p:cNvSpPr>
              <a:spLocks noChangeArrowheads="1"/>
            </p:cNvSpPr>
            <p:nvPr/>
          </p:nvSpPr>
          <p:spPr bwMode="auto">
            <a:xfrm>
              <a:off x="-23" y="3612"/>
              <a:ext cx="5760" cy="708"/>
            </a:xfrm>
            <a:prstGeom prst="rtTriangle">
              <a:avLst/>
            </a:prstGeom>
            <a:solidFill>
              <a:schemeClr val="bg1"/>
            </a:solidFill>
            <a:ln w="9525">
              <a:noFill/>
              <a:miter lim="800000"/>
              <a:headEnd/>
              <a:tailEnd/>
            </a:ln>
          </p:spPr>
          <p:txBody>
            <a:bodyPr wrap="none" anchor="ctr"/>
            <a:lstStyle/>
            <a:p>
              <a:endParaRPr lang="en-AU" sz="1800"/>
            </a:p>
          </p:txBody>
        </p:sp>
        <p:grpSp>
          <p:nvGrpSpPr>
            <p:cNvPr id="20500" name="Group 9"/>
            <p:cNvGrpSpPr>
              <a:grpSpLocks/>
            </p:cNvGrpSpPr>
            <p:nvPr/>
          </p:nvGrpSpPr>
          <p:grpSpPr bwMode="auto">
            <a:xfrm>
              <a:off x="-1" y="3702"/>
              <a:ext cx="3743" cy="600"/>
              <a:chOff x="-1" y="3702"/>
              <a:chExt cx="3743" cy="600"/>
            </a:xfrm>
          </p:grpSpPr>
          <p:grpSp>
            <p:nvGrpSpPr>
              <p:cNvPr id="20501" name="Group 6"/>
              <p:cNvGrpSpPr>
                <a:grpSpLocks/>
              </p:cNvGrpSpPr>
              <p:nvPr/>
            </p:nvGrpSpPr>
            <p:grpSpPr bwMode="auto">
              <a:xfrm>
                <a:off x="-1" y="3702"/>
                <a:ext cx="590" cy="545"/>
                <a:chOff x="2990857" y="948017"/>
                <a:chExt cx="3162285" cy="4961965"/>
              </a:xfrm>
            </p:grpSpPr>
            <p:pic>
              <p:nvPicPr>
                <p:cNvPr id="20504" name="Picture 4"/>
                <p:cNvPicPr>
                  <a:picLocks noChangeAspect="1" noChangeArrowheads="1"/>
                </p:cNvPicPr>
                <p:nvPr/>
              </p:nvPicPr>
              <p:blipFill>
                <a:blip r:embed="rId2" cstate="print"/>
                <a:srcRect r="20557"/>
                <a:stretch>
                  <a:fillRect/>
                </a:stretch>
              </p:blipFill>
              <p:spPr bwMode="auto">
                <a:xfrm>
                  <a:off x="2990857" y="948017"/>
                  <a:ext cx="3162285" cy="4961965"/>
                </a:xfrm>
                <a:prstGeom prst="rect">
                  <a:avLst/>
                </a:prstGeom>
                <a:noFill/>
                <a:ln w="9525">
                  <a:noFill/>
                  <a:miter lim="800000"/>
                  <a:headEnd/>
                  <a:tailEnd/>
                </a:ln>
              </p:spPr>
            </p:pic>
            <p:sp>
              <p:nvSpPr>
                <p:cNvPr id="6" name="5-Point Star 5"/>
                <p:cNvSpPr/>
                <p:nvPr/>
              </p:nvSpPr>
              <p:spPr>
                <a:xfrm>
                  <a:off x="3709074" y="2277277"/>
                  <a:ext cx="1511465" cy="1220005"/>
                </a:xfrm>
                <a:prstGeom prst="star5">
                  <a:avLst/>
                </a:prstGeom>
                <a:solidFill>
                  <a:srgbClr val="FFC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grpSp>
          <p:sp>
            <p:nvSpPr>
              <p:cNvPr id="28689" name="Rectangle 17"/>
              <p:cNvSpPr>
                <a:spLocks noChangeArrowheads="1"/>
              </p:cNvSpPr>
              <p:nvPr/>
            </p:nvSpPr>
            <p:spPr bwMode="auto">
              <a:xfrm>
                <a:off x="453" y="4071"/>
                <a:ext cx="3289" cy="231"/>
              </a:xfrm>
              <a:prstGeom prst="rect">
                <a:avLst/>
              </a:prstGeom>
              <a:noFill/>
              <a:ln w="9525">
                <a:noFill/>
                <a:miter lim="800000"/>
                <a:headEnd/>
                <a:tailEnd/>
              </a:ln>
              <a:effectLst/>
            </p:spPr>
            <p:txBody>
              <a:bodyPr>
                <a:spAutoFit/>
              </a:bodyPr>
              <a:lstStyle/>
              <a:p>
                <a:pPr>
                  <a:lnSpc>
                    <a:spcPct val="85000"/>
                  </a:lnSpc>
                  <a:defRPr/>
                </a:pPr>
                <a:endParaRPr lang="en-US" sz="2000" b="1">
                  <a:effectLst>
                    <a:outerShdw blurRad="38100" dist="38100" dir="2700000" algn="tl">
                      <a:srgbClr val="C0C0C0"/>
                    </a:outerShdw>
                  </a:effectLst>
                </a:endParaRPr>
              </a:p>
            </p:txBody>
          </p:sp>
          <p:sp>
            <p:nvSpPr>
              <p:cNvPr id="28690" name="Rectangle 18"/>
              <p:cNvSpPr>
                <a:spLocks noChangeArrowheads="1"/>
              </p:cNvSpPr>
              <p:nvPr/>
            </p:nvSpPr>
            <p:spPr bwMode="auto">
              <a:xfrm>
                <a:off x="453" y="3889"/>
                <a:ext cx="1633" cy="221"/>
              </a:xfrm>
              <a:prstGeom prst="rect">
                <a:avLst/>
              </a:prstGeom>
              <a:noFill/>
              <a:ln w="9525">
                <a:noFill/>
                <a:miter lim="800000"/>
                <a:headEnd/>
                <a:tailEnd/>
              </a:ln>
              <a:effectLst/>
            </p:spPr>
            <p:txBody>
              <a:bodyPr>
                <a:spAutoFit/>
              </a:bodyPr>
              <a:lstStyle/>
              <a:p>
                <a:pPr>
                  <a:lnSpc>
                    <a:spcPct val="85000"/>
                  </a:lnSpc>
                  <a:defRPr/>
                </a:pPr>
                <a:r>
                  <a:rPr lang="en-AU" sz="2000" b="1">
                    <a:effectLst>
                      <a:outerShdw blurRad="38100" dist="38100" dir="2700000" algn="tl">
                        <a:srgbClr val="C0C0C0"/>
                      </a:outerShdw>
                    </a:effectLst>
                  </a:rPr>
                  <a:t>Burgess &amp; Turner :</a:t>
                </a:r>
                <a:endParaRPr lang="en-US" sz="2000" b="1">
                  <a:effectLst>
                    <a:outerShdw blurRad="38100" dist="38100" dir="2700000" algn="tl">
                      <a:srgbClr val="C0C0C0"/>
                    </a:outerShdw>
                  </a:effectLst>
                </a:endParaRPr>
              </a:p>
            </p:txBody>
          </p:sp>
        </p:grpSp>
      </p:grpSp>
      <p:sp>
        <p:nvSpPr>
          <p:cNvPr id="34831" name="Rectangle 15"/>
          <p:cNvSpPr>
            <a:spLocks noGrp="1" noChangeArrowheads="1"/>
          </p:cNvSpPr>
          <p:nvPr>
            <p:ph type="body" idx="1"/>
          </p:nvPr>
        </p:nvSpPr>
        <p:spPr>
          <a:xfrm>
            <a:off x="357159" y="1571613"/>
            <a:ext cx="8072493" cy="5072098"/>
          </a:xfrm>
        </p:spPr>
        <p:txBody>
          <a:bodyPr/>
          <a:lstStyle/>
          <a:p>
            <a:r>
              <a:rPr lang="en-US" smtClean="0"/>
              <a:t>Hệ thống cấp bậc tiêu biểu:</a:t>
            </a:r>
          </a:p>
          <a:p>
            <a:pPr lvl="1"/>
            <a:r>
              <a:rPr lang="en-AU" smtClean="0"/>
              <a:t>Cơ cấu cứng nhắc;</a:t>
            </a:r>
          </a:p>
          <a:p>
            <a:pPr lvl="1"/>
            <a:r>
              <a:rPr lang="en-AU" smtClean="0"/>
              <a:t>Trong ví dụ này có 5 người, chỉ có 4 quan hệ tương tác (một chiều);</a:t>
            </a:r>
          </a:p>
          <a:p>
            <a:pPr lvl="1"/>
            <a:r>
              <a:rPr lang="en-AU" smtClean="0"/>
              <a:t>Không có thông tin liên lạc ngang cùng cấp;</a:t>
            </a:r>
          </a:p>
          <a:p>
            <a:pPr lvl="1"/>
            <a:r>
              <a:rPr lang="en-AU" smtClean="0"/>
              <a:t>Tâm lý ‘Hãy làm như tôi nói’.</a:t>
            </a:r>
          </a:p>
          <a:p>
            <a:pPr lvl="1"/>
            <a:endParaRPr lang="en-US" smtClean="0"/>
          </a:p>
          <a:p>
            <a:r>
              <a:rPr lang="en-US" smtClean="0"/>
              <a:t>Chuyển sang…</a:t>
            </a:r>
          </a:p>
        </p:txBody>
      </p:sp>
      <p:sp>
        <p:nvSpPr>
          <p:cNvPr id="30724" name="Rectangle 4"/>
          <p:cNvSpPr>
            <a:spLocks noChangeArrowheads="1"/>
          </p:cNvSpPr>
          <p:nvPr/>
        </p:nvSpPr>
        <p:spPr bwMode="auto">
          <a:xfrm>
            <a:off x="468313" y="260350"/>
            <a:ext cx="8229600" cy="1143000"/>
          </a:xfrm>
          <a:prstGeom prst="rect">
            <a:avLst/>
          </a:prstGeom>
          <a:gradFill rotWithShape="1">
            <a:gsLst>
              <a:gs pos="0">
                <a:srgbClr val="FF0000"/>
              </a:gs>
              <a:gs pos="50000">
                <a:srgbClr val="760000"/>
              </a:gs>
              <a:gs pos="100000">
                <a:srgbClr val="FF0000"/>
              </a:gs>
            </a:gsLst>
            <a:lin ang="5400000" scaled="1"/>
          </a:gradFill>
          <a:ln w="9525">
            <a:noFill/>
            <a:miter lim="800000"/>
            <a:headEnd/>
            <a:tailEnd/>
          </a:ln>
        </p:spPr>
        <p:txBody>
          <a:bodyPr anchor="ctr"/>
          <a:lstStyle/>
          <a:p>
            <a:pPr algn="ctr" eaLnBrk="0" hangingPunct="0">
              <a:defRPr/>
            </a:pPr>
            <a:r>
              <a:rPr lang="en-US" sz="4400" b="1" smtClean="0">
                <a:solidFill>
                  <a:srgbClr val="FFCC00"/>
                </a:solidFill>
                <a:effectLst>
                  <a:outerShdw blurRad="38100" dist="38100" dir="2700000" algn="tl">
                    <a:srgbClr val="000000"/>
                  </a:outerShdw>
                </a:effectLst>
              </a:rPr>
              <a:t>Những thay đổi </a:t>
            </a:r>
            <a:br>
              <a:rPr lang="en-US" sz="4400" b="1" smtClean="0">
                <a:solidFill>
                  <a:srgbClr val="FFCC00"/>
                </a:solidFill>
                <a:effectLst>
                  <a:outerShdw blurRad="38100" dist="38100" dir="2700000" algn="tl">
                    <a:srgbClr val="000000"/>
                  </a:outerShdw>
                </a:effectLst>
              </a:rPr>
            </a:br>
            <a:r>
              <a:rPr lang="en-US" sz="4400" b="1" smtClean="0">
                <a:solidFill>
                  <a:srgbClr val="FFCC00"/>
                </a:solidFill>
                <a:effectLst>
                  <a:outerShdw blurRad="38100" dist="38100" dir="2700000" algn="tl">
                    <a:srgbClr val="000000"/>
                  </a:outerShdw>
                </a:effectLst>
              </a:rPr>
              <a:t>về mặt cơ cấu tổ chức</a:t>
            </a:r>
            <a:endParaRPr lang="en-US" sz="4400" b="1" dirty="0">
              <a:solidFill>
                <a:srgbClr val="FFCC00"/>
              </a:solidFill>
              <a:effectLst>
                <a:outerShdw blurRad="38100" dist="38100" dir="2700000" algn="tl">
                  <a:srgbClr val="000000"/>
                </a:outerShdw>
              </a:effectLst>
            </a:endParaRPr>
          </a:p>
        </p:txBody>
      </p:sp>
      <p:sp>
        <p:nvSpPr>
          <p:cNvPr id="15376" name="Oval 16"/>
          <p:cNvSpPr>
            <a:spLocks noChangeArrowheads="1"/>
          </p:cNvSpPr>
          <p:nvPr/>
        </p:nvSpPr>
        <p:spPr bwMode="auto">
          <a:xfrm>
            <a:off x="8216900" y="5343525"/>
            <a:ext cx="603250" cy="533400"/>
          </a:xfrm>
          <a:prstGeom prst="ellipse">
            <a:avLst/>
          </a:prstGeom>
          <a:solidFill>
            <a:srgbClr val="339933"/>
          </a:solidFill>
          <a:ln w="28575">
            <a:solidFill>
              <a:schemeClr val="tx1"/>
            </a:solidFill>
            <a:round/>
            <a:headEnd/>
            <a:tailEnd/>
          </a:ln>
        </p:spPr>
        <p:txBody>
          <a:bodyPr wrap="none" anchor="ctr"/>
          <a:lstStyle/>
          <a:p>
            <a:endParaRPr lang="en-AU" sz="1800"/>
          </a:p>
        </p:txBody>
      </p:sp>
      <p:sp>
        <p:nvSpPr>
          <p:cNvPr id="15377" name="Oval 17"/>
          <p:cNvSpPr>
            <a:spLocks noChangeArrowheads="1"/>
          </p:cNvSpPr>
          <p:nvPr/>
        </p:nvSpPr>
        <p:spPr bwMode="auto">
          <a:xfrm>
            <a:off x="7296150" y="5343525"/>
            <a:ext cx="603250" cy="533400"/>
          </a:xfrm>
          <a:prstGeom prst="ellipse">
            <a:avLst/>
          </a:prstGeom>
          <a:solidFill>
            <a:srgbClr val="339933"/>
          </a:solidFill>
          <a:ln w="28575">
            <a:solidFill>
              <a:schemeClr val="tx1"/>
            </a:solidFill>
            <a:round/>
            <a:headEnd/>
            <a:tailEnd/>
          </a:ln>
        </p:spPr>
        <p:txBody>
          <a:bodyPr wrap="none" anchor="ctr"/>
          <a:lstStyle/>
          <a:p>
            <a:endParaRPr lang="en-AU" sz="1800"/>
          </a:p>
        </p:txBody>
      </p:sp>
      <p:sp>
        <p:nvSpPr>
          <p:cNvPr id="15378" name="Oval 18"/>
          <p:cNvSpPr>
            <a:spLocks noChangeArrowheads="1"/>
          </p:cNvSpPr>
          <p:nvPr/>
        </p:nvSpPr>
        <p:spPr bwMode="auto">
          <a:xfrm>
            <a:off x="5219700" y="5343525"/>
            <a:ext cx="603250" cy="533400"/>
          </a:xfrm>
          <a:prstGeom prst="ellipse">
            <a:avLst/>
          </a:prstGeom>
          <a:solidFill>
            <a:srgbClr val="339933"/>
          </a:solidFill>
          <a:ln w="28575">
            <a:solidFill>
              <a:schemeClr val="tx1"/>
            </a:solidFill>
            <a:round/>
            <a:headEnd/>
            <a:tailEnd/>
          </a:ln>
        </p:spPr>
        <p:txBody>
          <a:bodyPr wrap="none" anchor="ctr"/>
          <a:lstStyle/>
          <a:p>
            <a:endParaRPr lang="en-AU" sz="1800"/>
          </a:p>
        </p:txBody>
      </p:sp>
      <p:sp>
        <p:nvSpPr>
          <p:cNvPr id="15379" name="Oval 19"/>
          <p:cNvSpPr>
            <a:spLocks noChangeArrowheads="1"/>
          </p:cNvSpPr>
          <p:nvPr/>
        </p:nvSpPr>
        <p:spPr bwMode="auto">
          <a:xfrm>
            <a:off x="6762750" y="3590925"/>
            <a:ext cx="603250" cy="533400"/>
          </a:xfrm>
          <a:prstGeom prst="ellipse">
            <a:avLst/>
          </a:prstGeom>
          <a:solidFill>
            <a:srgbClr val="339933"/>
          </a:solidFill>
          <a:ln w="28575">
            <a:solidFill>
              <a:schemeClr val="tx1"/>
            </a:solidFill>
            <a:round/>
            <a:headEnd/>
            <a:tailEnd/>
          </a:ln>
        </p:spPr>
        <p:txBody>
          <a:bodyPr wrap="none" anchor="ctr"/>
          <a:lstStyle/>
          <a:p>
            <a:endParaRPr lang="en-AU" sz="1800"/>
          </a:p>
        </p:txBody>
      </p:sp>
      <p:sp>
        <p:nvSpPr>
          <p:cNvPr id="15380" name="Line 20"/>
          <p:cNvSpPr>
            <a:spLocks noChangeShapeType="1"/>
          </p:cNvSpPr>
          <p:nvPr/>
        </p:nvSpPr>
        <p:spPr bwMode="auto">
          <a:xfrm>
            <a:off x="7067550" y="4124325"/>
            <a:ext cx="0" cy="762000"/>
          </a:xfrm>
          <a:prstGeom prst="line">
            <a:avLst/>
          </a:prstGeom>
          <a:noFill/>
          <a:ln w="28575">
            <a:solidFill>
              <a:schemeClr val="tx1"/>
            </a:solidFill>
            <a:round/>
            <a:headEnd/>
            <a:tailEnd/>
          </a:ln>
        </p:spPr>
        <p:txBody>
          <a:bodyPr wrap="none" anchor="ctr"/>
          <a:lstStyle/>
          <a:p>
            <a:endParaRPr lang="en-US"/>
          </a:p>
        </p:txBody>
      </p:sp>
      <p:sp>
        <p:nvSpPr>
          <p:cNvPr id="15381" name="Line 21"/>
          <p:cNvSpPr>
            <a:spLocks noChangeShapeType="1"/>
          </p:cNvSpPr>
          <p:nvPr/>
        </p:nvSpPr>
        <p:spPr bwMode="auto">
          <a:xfrm>
            <a:off x="5543550" y="4886325"/>
            <a:ext cx="0" cy="457200"/>
          </a:xfrm>
          <a:prstGeom prst="line">
            <a:avLst/>
          </a:prstGeom>
          <a:noFill/>
          <a:ln w="28575">
            <a:solidFill>
              <a:schemeClr val="tx1"/>
            </a:solidFill>
            <a:round/>
            <a:headEnd/>
            <a:tailEnd/>
          </a:ln>
        </p:spPr>
        <p:txBody>
          <a:bodyPr wrap="none" anchor="ctr"/>
          <a:lstStyle/>
          <a:p>
            <a:endParaRPr lang="en-US"/>
          </a:p>
        </p:txBody>
      </p:sp>
      <p:sp>
        <p:nvSpPr>
          <p:cNvPr id="15382" name="Line 22"/>
          <p:cNvSpPr>
            <a:spLocks noChangeShapeType="1"/>
          </p:cNvSpPr>
          <p:nvPr/>
        </p:nvSpPr>
        <p:spPr bwMode="auto">
          <a:xfrm>
            <a:off x="8539163" y="4911725"/>
            <a:ext cx="0" cy="431800"/>
          </a:xfrm>
          <a:prstGeom prst="line">
            <a:avLst/>
          </a:prstGeom>
          <a:noFill/>
          <a:ln w="28575">
            <a:solidFill>
              <a:schemeClr val="tx1"/>
            </a:solidFill>
            <a:round/>
            <a:headEnd/>
            <a:tailEnd/>
          </a:ln>
        </p:spPr>
        <p:txBody>
          <a:bodyPr wrap="none" anchor="ctr"/>
          <a:lstStyle/>
          <a:p>
            <a:endParaRPr lang="en-US"/>
          </a:p>
        </p:txBody>
      </p:sp>
      <p:sp>
        <p:nvSpPr>
          <p:cNvPr id="15388" name="Oval 28"/>
          <p:cNvSpPr>
            <a:spLocks noChangeArrowheads="1"/>
          </p:cNvSpPr>
          <p:nvPr/>
        </p:nvSpPr>
        <p:spPr bwMode="auto">
          <a:xfrm>
            <a:off x="6227763" y="5343525"/>
            <a:ext cx="603250" cy="533400"/>
          </a:xfrm>
          <a:prstGeom prst="ellipse">
            <a:avLst/>
          </a:prstGeom>
          <a:solidFill>
            <a:srgbClr val="339933"/>
          </a:solidFill>
          <a:ln w="28575">
            <a:solidFill>
              <a:schemeClr val="tx1"/>
            </a:solidFill>
            <a:round/>
            <a:headEnd/>
            <a:tailEnd/>
          </a:ln>
        </p:spPr>
        <p:txBody>
          <a:bodyPr wrap="none" anchor="ctr"/>
          <a:lstStyle/>
          <a:p>
            <a:endParaRPr lang="en-AU" sz="1800"/>
          </a:p>
        </p:txBody>
      </p:sp>
      <p:sp>
        <p:nvSpPr>
          <p:cNvPr id="15389" name="Line 29"/>
          <p:cNvSpPr>
            <a:spLocks noChangeShapeType="1"/>
          </p:cNvSpPr>
          <p:nvPr/>
        </p:nvSpPr>
        <p:spPr bwMode="auto">
          <a:xfrm>
            <a:off x="5514975" y="4911725"/>
            <a:ext cx="3024188" cy="0"/>
          </a:xfrm>
          <a:prstGeom prst="line">
            <a:avLst/>
          </a:prstGeom>
          <a:noFill/>
          <a:ln w="28575">
            <a:solidFill>
              <a:schemeClr val="tx1"/>
            </a:solidFill>
            <a:round/>
            <a:headEnd/>
            <a:tailEnd/>
          </a:ln>
        </p:spPr>
        <p:txBody>
          <a:bodyPr/>
          <a:lstStyle/>
          <a:p>
            <a:endParaRPr lang="en-US"/>
          </a:p>
        </p:txBody>
      </p:sp>
      <p:sp>
        <p:nvSpPr>
          <p:cNvPr id="15390" name="Line 30"/>
          <p:cNvSpPr>
            <a:spLocks noChangeShapeType="1"/>
          </p:cNvSpPr>
          <p:nvPr/>
        </p:nvSpPr>
        <p:spPr bwMode="auto">
          <a:xfrm flipH="1" flipV="1">
            <a:off x="6532563" y="4886325"/>
            <a:ext cx="0" cy="457200"/>
          </a:xfrm>
          <a:prstGeom prst="line">
            <a:avLst/>
          </a:prstGeom>
          <a:noFill/>
          <a:ln w="28575">
            <a:solidFill>
              <a:schemeClr val="tx1"/>
            </a:solidFill>
            <a:round/>
            <a:headEnd/>
            <a:tailEnd/>
          </a:ln>
        </p:spPr>
        <p:txBody>
          <a:bodyPr/>
          <a:lstStyle/>
          <a:p>
            <a:endParaRPr lang="en-US"/>
          </a:p>
        </p:txBody>
      </p:sp>
      <p:sp>
        <p:nvSpPr>
          <p:cNvPr id="15391" name="Line 31"/>
          <p:cNvSpPr>
            <a:spLocks noChangeShapeType="1"/>
          </p:cNvSpPr>
          <p:nvPr/>
        </p:nvSpPr>
        <p:spPr bwMode="auto">
          <a:xfrm flipV="1">
            <a:off x="7600950" y="4886325"/>
            <a:ext cx="0" cy="457200"/>
          </a:xfrm>
          <a:prstGeom prst="line">
            <a:avLst/>
          </a:prstGeom>
          <a:noFill/>
          <a:ln w="28575">
            <a:solidFill>
              <a:schemeClr val="tx1"/>
            </a:solidFill>
            <a:round/>
            <a:headEnd/>
            <a:tailEnd/>
          </a:ln>
        </p:spPr>
        <p:txBody>
          <a:bodyPr/>
          <a:lstStyle/>
          <a:p>
            <a:endParaRPr lang="en-US"/>
          </a:p>
        </p:txBody>
      </p:sp>
      <p:sp>
        <p:nvSpPr>
          <p:cNvPr id="26" name="Rectangle 17"/>
          <p:cNvSpPr>
            <a:spLocks noChangeArrowheads="1"/>
          </p:cNvSpPr>
          <p:nvPr/>
        </p:nvSpPr>
        <p:spPr bwMode="auto">
          <a:xfrm>
            <a:off x="719136" y="6462713"/>
            <a:ext cx="5996003" cy="353943"/>
          </a:xfrm>
          <a:prstGeom prst="rect">
            <a:avLst/>
          </a:prstGeom>
          <a:noFill/>
          <a:ln w="9525">
            <a:noFill/>
            <a:miter lim="800000"/>
            <a:headEnd/>
            <a:tailEnd/>
          </a:ln>
          <a:effectLst/>
        </p:spPr>
        <p:txBody>
          <a:bodyPr wrap="square">
            <a:spAutoFit/>
          </a:bodyPr>
          <a:lstStyle/>
          <a:p>
            <a:pPr>
              <a:lnSpc>
                <a:spcPct val="85000"/>
              </a:lnSpc>
              <a:defRPr/>
            </a:pPr>
            <a:r>
              <a:rPr lang="en-US" sz="2000" b="1" smtClean="0">
                <a:effectLst>
                  <a:outerShdw blurRad="38100" dist="38100" dir="2700000" algn="tl">
                    <a:srgbClr val="C0C0C0"/>
                  </a:outerShdw>
                </a:effectLst>
              </a:rPr>
              <a:t>Thúc đẩy hợp tác với doanh nghiệp</a:t>
            </a:r>
            <a:endParaRPr lang="en-US" sz="2000" b="1">
              <a:effectLst>
                <a:outerShdw blurRad="38100" dist="38100" dir="2700000" algn="tl">
                  <a:srgbClr val="C0C0C0"/>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831">
                                            <p:txEl>
                                              <p:pRg st="0" end="0"/>
                                            </p:txEl>
                                          </p:spTgt>
                                        </p:tgtEl>
                                        <p:attrNameLst>
                                          <p:attrName>style.visibility</p:attrName>
                                        </p:attrNameLst>
                                      </p:cBhvr>
                                      <p:to>
                                        <p:strVal val="visible"/>
                                      </p:to>
                                    </p:set>
                                    <p:animEffect transition="in" filter="fade">
                                      <p:cBhvr>
                                        <p:cTn id="7" dur="1000"/>
                                        <p:tgtEl>
                                          <p:spTgt spid="34831">
                                            <p:txEl>
                                              <p:pRg st="0" end="0"/>
                                            </p:txEl>
                                          </p:spTgt>
                                        </p:tgtEl>
                                      </p:cBhvr>
                                    </p:animEffect>
                                    <p:anim calcmode="lin" valueType="num">
                                      <p:cBhvr>
                                        <p:cTn id="8" dur="1000" fill="hold"/>
                                        <p:tgtEl>
                                          <p:spTgt spid="348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83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831">
                                            <p:txEl>
                                              <p:pRg st="1" end="1"/>
                                            </p:txEl>
                                          </p:spTgt>
                                        </p:tgtEl>
                                        <p:attrNameLst>
                                          <p:attrName>style.visibility</p:attrName>
                                        </p:attrNameLst>
                                      </p:cBhvr>
                                      <p:to>
                                        <p:strVal val="visible"/>
                                      </p:to>
                                    </p:set>
                                    <p:animEffect transition="in" filter="fade">
                                      <p:cBhvr>
                                        <p:cTn id="12" dur="1000"/>
                                        <p:tgtEl>
                                          <p:spTgt spid="34831">
                                            <p:txEl>
                                              <p:pRg st="1" end="1"/>
                                            </p:txEl>
                                          </p:spTgt>
                                        </p:tgtEl>
                                      </p:cBhvr>
                                    </p:animEffect>
                                    <p:anim calcmode="lin" valueType="num">
                                      <p:cBhvr>
                                        <p:cTn id="13" dur="1000" fill="hold"/>
                                        <p:tgtEl>
                                          <p:spTgt spid="3483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483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4831">
                                            <p:txEl>
                                              <p:pRg st="2" end="2"/>
                                            </p:txEl>
                                          </p:spTgt>
                                        </p:tgtEl>
                                        <p:attrNameLst>
                                          <p:attrName>style.visibility</p:attrName>
                                        </p:attrNameLst>
                                      </p:cBhvr>
                                      <p:to>
                                        <p:strVal val="visible"/>
                                      </p:to>
                                    </p:set>
                                    <p:animEffect transition="in" filter="fade">
                                      <p:cBhvr>
                                        <p:cTn id="17" dur="1000"/>
                                        <p:tgtEl>
                                          <p:spTgt spid="34831">
                                            <p:txEl>
                                              <p:pRg st="2" end="2"/>
                                            </p:txEl>
                                          </p:spTgt>
                                        </p:tgtEl>
                                      </p:cBhvr>
                                    </p:animEffect>
                                    <p:anim calcmode="lin" valueType="num">
                                      <p:cBhvr>
                                        <p:cTn id="18" dur="1000" fill="hold"/>
                                        <p:tgtEl>
                                          <p:spTgt spid="3483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483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831">
                                            <p:txEl>
                                              <p:pRg st="3" end="3"/>
                                            </p:txEl>
                                          </p:spTgt>
                                        </p:tgtEl>
                                        <p:attrNameLst>
                                          <p:attrName>style.visibility</p:attrName>
                                        </p:attrNameLst>
                                      </p:cBhvr>
                                      <p:to>
                                        <p:strVal val="visible"/>
                                      </p:to>
                                    </p:set>
                                    <p:animEffect transition="in" filter="fade">
                                      <p:cBhvr>
                                        <p:cTn id="22" dur="1000"/>
                                        <p:tgtEl>
                                          <p:spTgt spid="34831">
                                            <p:txEl>
                                              <p:pRg st="3" end="3"/>
                                            </p:txEl>
                                          </p:spTgt>
                                        </p:tgtEl>
                                      </p:cBhvr>
                                    </p:animEffect>
                                    <p:anim calcmode="lin" valueType="num">
                                      <p:cBhvr>
                                        <p:cTn id="23" dur="1000" fill="hold"/>
                                        <p:tgtEl>
                                          <p:spTgt spid="3483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483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831">
                                            <p:txEl>
                                              <p:pRg st="4" end="4"/>
                                            </p:txEl>
                                          </p:spTgt>
                                        </p:tgtEl>
                                        <p:attrNameLst>
                                          <p:attrName>style.visibility</p:attrName>
                                        </p:attrNameLst>
                                      </p:cBhvr>
                                      <p:to>
                                        <p:strVal val="visible"/>
                                      </p:to>
                                    </p:set>
                                    <p:animEffect transition="in" filter="fade">
                                      <p:cBhvr>
                                        <p:cTn id="27" dur="1000"/>
                                        <p:tgtEl>
                                          <p:spTgt spid="34831">
                                            <p:txEl>
                                              <p:pRg st="4" end="4"/>
                                            </p:txEl>
                                          </p:spTgt>
                                        </p:tgtEl>
                                      </p:cBhvr>
                                    </p:animEffect>
                                    <p:anim calcmode="lin" valueType="num">
                                      <p:cBhvr>
                                        <p:cTn id="28" dur="1000" fill="hold"/>
                                        <p:tgtEl>
                                          <p:spTgt spid="3483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483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376"/>
                                        </p:tgtEl>
                                        <p:attrNameLst>
                                          <p:attrName>style.visibility</p:attrName>
                                        </p:attrNameLst>
                                      </p:cBhvr>
                                      <p:to>
                                        <p:strVal val="visible"/>
                                      </p:to>
                                    </p:set>
                                    <p:animEffect transition="in" filter="fade">
                                      <p:cBhvr>
                                        <p:cTn id="34" dur="1000"/>
                                        <p:tgtEl>
                                          <p:spTgt spid="15376"/>
                                        </p:tgtEl>
                                      </p:cBhvr>
                                    </p:animEffect>
                                    <p:anim calcmode="lin" valueType="num">
                                      <p:cBhvr>
                                        <p:cTn id="35" dur="1000" fill="hold"/>
                                        <p:tgtEl>
                                          <p:spTgt spid="15376"/>
                                        </p:tgtEl>
                                        <p:attrNameLst>
                                          <p:attrName>ppt_x</p:attrName>
                                        </p:attrNameLst>
                                      </p:cBhvr>
                                      <p:tavLst>
                                        <p:tav tm="0">
                                          <p:val>
                                            <p:strVal val="#ppt_x"/>
                                          </p:val>
                                        </p:tav>
                                        <p:tav tm="100000">
                                          <p:val>
                                            <p:strVal val="#ppt_x"/>
                                          </p:val>
                                        </p:tav>
                                      </p:tavLst>
                                    </p:anim>
                                    <p:anim calcmode="lin" valueType="num">
                                      <p:cBhvr>
                                        <p:cTn id="36" dur="1000" fill="hold"/>
                                        <p:tgtEl>
                                          <p:spTgt spid="1537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377"/>
                                        </p:tgtEl>
                                        <p:attrNameLst>
                                          <p:attrName>style.visibility</p:attrName>
                                        </p:attrNameLst>
                                      </p:cBhvr>
                                      <p:to>
                                        <p:strVal val="visible"/>
                                      </p:to>
                                    </p:set>
                                    <p:animEffect transition="in" filter="fade">
                                      <p:cBhvr>
                                        <p:cTn id="39" dur="1000"/>
                                        <p:tgtEl>
                                          <p:spTgt spid="15377"/>
                                        </p:tgtEl>
                                      </p:cBhvr>
                                    </p:animEffect>
                                    <p:anim calcmode="lin" valueType="num">
                                      <p:cBhvr>
                                        <p:cTn id="40" dur="1000" fill="hold"/>
                                        <p:tgtEl>
                                          <p:spTgt spid="15377"/>
                                        </p:tgtEl>
                                        <p:attrNameLst>
                                          <p:attrName>ppt_x</p:attrName>
                                        </p:attrNameLst>
                                      </p:cBhvr>
                                      <p:tavLst>
                                        <p:tav tm="0">
                                          <p:val>
                                            <p:strVal val="#ppt_x"/>
                                          </p:val>
                                        </p:tav>
                                        <p:tav tm="100000">
                                          <p:val>
                                            <p:strVal val="#ppt_x"/>
                                          </p:val>
                                        </p:tav>
                                      </p:tavLst>
                                    </p:anim>
                                    <p:anim calcmode="lin" valueType="num">
                                      <p:cBhvr>
                                        <p:cTn id="41" dur="1000" fill="hold"/>
                                        <p:tgtEl>
                                          <p:spTgt spid="1537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378"/>
                                        </p:tgtEl>
                                        <p:attrNameLst>
                                          <p:attrName>style.visibility</p:attrName>
                                        </p:attrNameLst>
                                      </p:cBhvr>
                                      <p:to>
                                        <p:strVal val="visible"/>
                                      </p:to>
                                    </p:set>
                                    <p:animEffect transition="in" filter="fade">
                                      <p:cBhvr>
                                        <p:cTn id="44" dur="1000"/>
                                        <p:tgtEl>
                                          <p:spTgt spid="15378"/>
                                        </p:tgtEl>
                                      </p:cBhvr>
                                    </p:animEffect>
                                    <p:anim calcmode="lin" valueType="num">
                                      <p:cBhvr>
                                        <p:cTn id="45" dur="1000" fill="hold"/>
                                        <p:tgtEl>
                                          <p:spTgt spid="15378"/>
                                        </p:tgtEl>
                                        <p:attrNameLst>
                                          <p:attrName>ppt_x</p:attrName>
                                        </p:attrNameLst>
                                      </p:cBhvr>
                                      <p:tavLst>
                                        <p:tav tm="0">
                                          <p:val>
                                            <p:strVal val="#ppt_x"/>
                                          </p:val>
                                        </p:tav>
                                        <p:tav tm="100000">
                                          <p:val>
                                            <p:strVal val="#ppt_x"/>
                                          </p:val>
                                        </p:tav>
                                      </p:tavLst>
                                    </p:anim>
                                    <p:anim calcmode="lin" valueType="num">
                                      <p:cBhvr>
                                        <p:cTn id="46" dur="1000" fill="hold"/>
                                        <p:tgtEl>
                                          <p:spTgt spid="1537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5379"/>
                                        </p:tgtEl>
                                        <p:attrNameLst>
                                          <p:attrName>style.visibility</p:attrName>
                                        </p:attrNameLst>
                                      </p:cBhvr>
                                      <p:to>
                                        <p:strVal val="visible"/>
                                      </p:to>
                                    </p:set>
                                    <p:animEffect transition="in" filter="fade">
                                      <p:cBhvr>
                                        <p:cTn id="49" dur="1000"/>
                                        <p:tgtEl>
                                          <p:spTgt spid="15379"/>
                                        </p:tgtEl>
                                      </p:cBhvr>
                                    </p:animEffect>
                                    <p:anim calcmode="lin" valueType="num">
                                      <p:cBhvr>
                                        <p:cTn id="50" dur="1000" fill="hold"/>
                                        <p:tgtEl>
                                          <p:spTgt spid="15379"/>
                                        </p:tgtEl>
                                        <p:attrNameLst>
                                          <p:attrName>ppt_x</p:attrName>
                                        </p:attrNameLst>
                                      </p:cBhvr>
                                      <p:tavLst>
                                        <p:tav tm="0">
                                          <p:val>
                                            <p:strVal val="#ppt_x"/>
                                          </p:val>
                                        </p:tav>
                                        <p:tav tm="100000">
                                          <p:val>
                                            <p:strVal val="#ppt_x"/>
                                          </p:val>
                                        </p:tav>
                                      </p:tavLst>
                                    </p:anim>
                                    <p:anim calcmode="lin" valueType="num">
                                      <p:cBhvr>
                                        <p:cTn id="51" dur="1000" fill="hold"/>
                                        <p:tgtEl>
                                          <p:spTgt spid="1537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380"/>
                                        </p:tgtEl>
                                        <p:attrNameLst>
                                          <p:attrName>style.visibility</p:attrName>
                                        </p:attrNameLst>
                                      </p:cBhvr>
                                      <p:to>
                                        <p:strVal val="visible"/>
                                      </p:to>
                                    </p:set>
                                    <p:animEffect transition="in" filter="fade">
                                      <p:cBhvr>
                                        <p:cTn id="54" dur="1000"/>
                                        <p:tgtEl>
                                          <p:spTgt spid="15380"/>
                                        </p:tgtEl>
                                      </p:cBhvr>
                                    </p:animEffect>
                                    <p:anim calcmode="lin" valueType="num">
                                      <p:cBhvr>
                                        <p:cTn id="55" dur="1000" fill="hold"/>
                                        <p:tgtEl>
                                          <p:spTgt spid="15380"/>
                                        </p:tgtEl>
                                        <p:attrNameLst>
                                          <p:attrName>ppt_x</p:attrName>
                                        </p:attrNameLst>
                                      </p:cBhvr>
                                      <p:tavLst>
                                        <p:tav tm="0">
                                          <p:val>
                                            <p:strVal val="#ppt_x"/>
                                          </p:val>
                                        </p:tav>
                                        <p:tav tm="100000">
                                          <p:val>
                                            <p:strVal val="#ppt_x"/>
                                          </p:val>
                                        </p:tav>
                                      </p:tavLst>
                                    </p:anim>
                                    <p:anim calcmode="lin" valueType="num">
                                      <p:cBhvr>
                                        <p:cTn id="56" dur="1000" fill="hold"/>
                                        <p:tgtEl>
                                          <p:spTgt spid="1538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381"/>
                                        </p:tgtEl>
                                        <p:attrNameLst>
                                          <p:attrName>style.visibility</p:attrName>
                                        </p:attrNameLst>
                                      </p:cBhvr>
                                      <p:to>
                                        <p:strVal val="visible"/>
                                      </p:to>
                                    </p:set>
                                    <p:animEffect transition="in" filter="fade">
                                      <p:cBhvr>
                                        <p:cTn id="59" dur="1000"/>
                                        <p:tgtEl>
                                          <p:spTgt spid="15381"/>
                                        </p:tgtEl>
                                      </p:cBhvr>
                                    </p:animEffect>
                                    <p:anim calcmode="lin" valueType="num">
                                      <p:cBhvr>
                                        <p:cTn id="60" dur="1000" fill="hold"/>
                                        <p:tgtEl>
                                          <p:spTgt spid="15381"/>
                                        </p:tgtEl>
                                        <p:attrNameLst>
                                          <p:attrName>ppt_x</p:attrName>
                                        </p:attrNameLst>
                                      </p:cBhvr>
                                      <p:tavLst>
                                        <p:tav tm="0">
                                          <p:val>
                                            <p:strVal val="#ppt_x"/>
                                          </p:val>
                                        </p:tav>
                                        <p:tav tm="100000">
                                          <p:val>
                                            <p:strVal val="#ppt_x"/>
                                          </p:val>
                                        </p:tav>
                                      </p:tavLst>
                                    </p:anim>
                                    <p:anim calcmode="lin" valueType="num">
                                      <p:cBhvr>
                                        <p:cTn id="61" dur="1000" fill="hold"/>
                                        <p:tgtEl>
                                          <p:spTgt spid="1538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5382"/>
                                        </p:tgtEl>
                                        <p:attrNameLst>
                                          <p:attrName>style.visibility</p:attrName>
                                        </p:attrNameLst>
                                      </p:cBhvr>
                                      <p:to>
                                        <p:strVal val="visible"/>
                                      </p:to>
                                    </p:set>
                                    <p:animEffect transition="in" filter="fade">
                                      <p:cBhvr>
                                        <p:cTn id="64" dur="1000"/>
                                        <p:tgtEl>
                                          <p:spTgt spid="15382"/>
                                        </p:tgtEl>
                                      </p:cBhvr>
                                    </p:animEffect>
                                    <p:anim calcmode="lin" valueType="num">
                                      <p:cBhvr>
                                        <p:cTn id="65" dur="1000" fill="hold"/>
                                        <p:tgtEl>
                                          <p:spTgt spid="15382"/>
                                        </p:tgtEl>
                                        <p:attrNameLst>
                                          <p:attrName>ppt_x</p:attrName>
                                        </p:attrNameLst>
                                      </p:cBhvr>
                                      <p:tavLst>
                                        <p:tav tm="0">
                                          <p:val>
                                            <p:strVal val="#ppt_x"/>
                                          </p:val>
                                        </p:tav>
                                        <p:tav tm="100000">
                                          <p:val>
                                            <p:strVal val="#ppt_x"/>
                                          </p:val>
                                        </p:tav>
                                      </p:tavLst>
                                    </p:anim>
                                    <p:anim calcmode="lin" valueType="num">
                                      <p:cBhvr>
                                        <p:cTn id="66" dur="1000" fill="hold"/>
                                        <p:tgtEl>
                                          <p:spTgt spid="1538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5388"/>
                                        </p:tgtEl>
                                        <p:attrNameLst>
                                          <p:attrName>style.visibility</p:attrName>
                                        </p:attrNameLst>
                                      </p:cBhvr>
                                      <p:to>
                                        <p:strVal val="visible"/>
                                      </p:to>
                                    </p:set>
                                    <p:animEffect transition="in" filter="fade">
                                      <p:cBhvr>
                                        <p:cTn id="69" dur="1000"/>
                                        <p:tgtEl>
                                          <p:spTgt spid="15388"/>
                                        </p:tgtEl>
                                      </p:cBhvr>
                                    </p:animEffect>
                                    <p:anim calcmode="lin" valueType="num">
                                      <p:cBhvr>
                                        <p:cTn id="70" dur="1000" fill="hold"/>
                                        <p:tgtEl>
                                          <p:spTgt spid="15388"/>
                                        </p:tgtEl>
                                        <p:attrNameLst>
                                          <p:attrName>ppt_x</p:attrName>
                                        </p:attrNameLst>
                                      </p:cBhvr>
                                      <p:tavLst>
                                        <p:tav tm="0">
                                          <p:val>
                                            <p:strVal val="#ppt_x"/>
                                          </p:val>
                                        </p:tav>
                                        <p:tav tm="100000">
                                          <p:val>
                                            <p:strVal val="#ppt_x"/>
                                          </p:val>
                                        </p:tav>
                                      </p:tavLst>
                                    </p:anim>
                                    <p:anim calcmode="lin" valueType="num">
                                      <p:cBhvr>
                                        <p:cTn id="71" dur="1000" fill="hold"/>
                                        <p:tgtEl>
                                          <p:spTgt spid="1538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5389"/>
                                        </p:tgtEl>
                                        <p:attrNameLst>
                                          <p:attrName>style.visibility</p:attrName>
                                        </p:attrNameLst>
                                      </p:cBhvr>
                                      <p:to>
                                        <p:strVal val="visible"/>
                                      </p:to>
                                    </p:set>
                                    <p:animEffect transition="in" filter="fade">
                                      <p:cBhvr>
                                        <p:cTn id="74" dur="1000"/>
                                        <p:tgtEl>
                                          <p:spTgt spid="15389"/>
                                        </p:tgtEl>
                                      </p:cBhvr>
                                    </p:animEffect>
                                    <p:anim calcmode="lin" valueType="num">
                                      <p:cBhvr>
                                        <p:cTn id="75" dur="1000" fill="hold"/>
                                        <p:tgtEl>
                                          <p:spTgt spid="15389"/>
                                        </p:tgtEl>
                                        <p:attrNameLst>
                                          <p:attrName>ppt_x</p:attrName>
                                        </p:attrNameLst>
                                      </p:cBhvr>
                                      <p:tavLst>
                                        <p:tav tm="0">
                                          <p:val>
                                            <p:strVal val="#ppt_x"/>
                                          </p:val>
                                        </p:tav>
                                        <p:tav tm="100000">
                                          <p:val>
                                            <p:strVal val="#ppt_x"/>
                                          </p:val>
                                        </p:tav>
                                      </p:tavLst>
                                    </p:anim>
                                    <p:anim calcmode="lin" valueType="num">
                                      <p:cBhvr>
                                        <p:cTn id="76" dur="1000" fill="hold"/>
                                        <p:tgtEl>
                                          <p:spTgt spid="1538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5390"/>
                                        </p:tgtEl>
                                        <p:attrNameLst>
                                          <p:attrName>style.visibility</p:attrName>
                                        </p:attrNameLst>
                                      </p:cBhvr>
                                      <p:to>
                                        <p:strVal val="visible"/>
                                      </p:to>
                                    </p:set>
                                    <p:animEffect transition="in" filter="fade">
                                      <p:cBhvr>
                                        <p:cTn id="79" dur="1000"/>
                                        <p:tgtEl>
                                          <p:spTgt spid="15390"/>
                                        </p:tgtEl>
                                      </p:cBhvr>
                                    </p:animEffect>
                                    <p:anim calcmode="lin" valueType="num">
                                      <p:cBhvr>
                                        <p:cTn id="80" dur="1000" fill="hold"/>
                                        <p:tgtEl>
                                          <p:spTgt spid="15390"/>
                                        </p:tgtEl>
                                        <p:attrNameLst>
                                          <p:attrName>ppt_x</p:attrName>
                                        </p:attrNameLst>
                                      </p:cBhvr>
                                      <p:tavLst>
                                        <p:tav tm="0">
                                          <p:val>
                                            <p:strVal val="#ppt_x"/>
                                          </p:val>
                                        </p:tav>
                                        <p:tav tm="100000">
                                          <p:val>
                                            <p:strVal val="#ppt_x"/>
                                          </p:val>
                                        </p:tav>
                                      </p:tavLst>
                                    </p:anim>
                                    <p:anim calcmode="lin" valueType="num">
                                      <p:cBhvr>
                                        <p:cTn id="81" dur="1000" fill="hold"/>
                                        <p:tgtEl>
                                          <p:spTgt spid="1539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5391"/>
                                        </p:tgtEl>
                                        <p:attrNameLst>
                                          <p:attrName>style.visibility</p:attrName>
                                        </p:attrNameLst>
                                      </p:cBhvr>
                                      <p:to>
                                        <p:strVal val="visible"/>
                                      </p:to>
                                    </p:set>
                                    <p:animEffect transition="in" filter="fade">
                                      <p:cBhvr>
                                        <p:cTn id="84" dur="1000"/>
                                        <p:tgtEl>
                                          <p:spTgt spid="15391"/>
                                        </p:tgtEl>
                                      </p:cBhvr>
                                    </p:animEffect>
                                    <p:anim calcmode="lin" valueType="num">
                                      <p:cBhvr>
                                        <p:cTn id="85" dur="1000" fill="hold"/>
                                        <p:tgtEl>
                                          <p:spTgt spid="15391"/>
                                        </p:tgtEl>
                                        <p:attrNameLst>
                                          <p:attrName>ppt_x</p:attrName>
                                        </p:attrNameLst>
                                      </p:cBhvr>
                                      <p:tavLst>
                                        <p:tav tm="0">
                                          <p:val>
                                            <p:strVal val="#ppt_x"/>
                                          </p:val>
                                        </p:tav>
                                        <p:tav tm="100000">
                                          <p:val>
                                            <p:strVal val="#ppt_x"/>
                                          </p:val>
                                        </p:tav>
                                      </p:tavLst>
                                    </p:anim>
                                    <p:anim calcmode="lin" valueType="num">
                                      <p:cBhvr>
                                        <p:cTn id="86" dur="1000" fill="hold"/>
                                        <p:tgtEl>
                                          <p:spTgt spid="1539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4831">
                                            <p:txEl>
                                              <p:pRg st="6" end="6"/>
                                            </p:txEl>
                                          </p:spTgt>
                                        </p:tgtEl>
                                        <p:attrNameLst>
                                          <p:attrName>style.visibility</p:attrName>
                                        </p:attrNameLst>
                                      </p:cBhvr>
                                      <p:to>
                                        <p:strVal val="visible"/>
                                      </p:to>
                                    </p:set>
                                    <p:animEffect transition="in" filter="fade">
                                      <p:cBhvr>
                                        <p:cTn id="91" dur="1000"/>
                                        <p:tgtEl>
                                          <p:spTgt spid="34831">
                                            <p:txEl>
                                              <p:pRg st="6" end="6"/>
                                            </p:txEl>
                                          </p:spTgt>
                                        </p:tgtEl>
                                      </p:cBhvr>
                                    </p:animEffect>
                                    <p:anim calcmode="lin" valueType="num">
                                      <p:cBhvr>
                                        <p:cTn id="92" dur="1000" fill="hold"/>
                                        <p:tgtEl>
                                          <p:spTgt spid="34831">
                                            <p:txEl>
                                              <p:pRg st="6" end="6"/>
                                            </p:txEl>
                                          </p:spTgt>
                                        </p:tgtEl>
                                        <p:attrNameLst>
                                          <p:attrName>ppt_x</p:attrName>
                                        </p:attrNameLst>
                                      </p:cBhvr>
                                      <p:tavLst>
                                        <p:tav tm="0">
                                          <p:val>
                                            <p:strVal val="#ppt_x"/>
                                          </p:val>
                                        </p:tav>
                                        <p:tav tm="100000">
                                          <p:val>
                                            <p:strVal val="#ppt_x"/>
                                          </p:val>
                                        </p:tav>
                                      </p:tavLst>
                                    </p:anim>
                                    <p:anim calcmode="lin" valueType="num">
                                      <p:cBhvr>
                                        <p:cTn id="93" dur="1000" fill="hold"/>
                                        <p:tgtEl>
                                          <p:spTgt spid="3483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6" grpId="0" animBg="1"/>
      <p:bldP spid="15377" grpId="0" animBg="1"/>
      <p:bldP spid="15378" grpId="0" animBg="1"/>
      <p:bldP spid="15379" grpId="0" animBg="1"/>
      <p:bldP spid="15380" grpId="0" animBg="1"/>
      <p:bldP spid="15381" grpId="0" animBg="1"/>
      <p:bldP spid="15382" grpId="0" animBg="1"/>
      <p:bldP spid="15388" grpId="0" animBg="1"/>
      <p:bldP spid="15389" grpId="0" animBg="1"/>
      <p:bldP spid="15390" grpId="0" animBg="1"/>
      <p:bldP spid="1539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7" descr="2"/>
          <p:cNvPicPr>
            <a:picLocks noChangeAspect="1" noChangeArrowheads="1"/>
          </p:cNvPicPr>
          <p:nvPr/>
        </p:nvPicPr>
        <p:blipFill>
          <a:blip r:embed="rId2" cstate="print"/>
          <a:srcRect/>
          <a:stretch>
            <a:fillRect/>
          </a:stretch>
        </p:blipFill>
        <p:spPr bwMode="auto">
          <a:xfrm>
            <a:off x="4533900" y="5086350"/>
            <a:ext cx="4610100" cy="1771650"/>
          </a:xfrm>
          <a:prstGeom prst="rect">
            <a:avLst/>
          </a:prstGeom>
          <a:noFill/>
          <a:ln w="9525">
            <a:noFill/>
            <a:miter lim="800000"/>
            <a:headEnd/>
            <a:tailEnd/>
          </a:ln>
        </p:spPr>
      </p:pic>
      <p:sp>
        <p:nvSpPr>
          <p:cNvPr id="4098" name="Rectangle 2"/>
          <p:cNvSpPr>
            <a:spLocks noGrp="1" noChangeArrowheads="1"/>
          </p:cNvSpPr>
          <p:nvPr>
            <p:ph type="title"/>
          </p:nvPr>
        </p:nvSpPr>
        <p:spPr>
          <a:gradFill rotWithShape="1">
            <a:gsLst>
              <a:gs pos="0">
                <a:srgbClr val="FF0000"/>
              </a:gs>
              <a:gs pos="50000">
                <a:srgbClr val="760000"/>
              </a:gs>
              <a:gs pos="100000">
                <a:srgbClr val="FF0000"/>
              </a:gs>
            </a:gsLst>
            <a:lin ang="5400000" scaled="1"/>
          </a:gradFill>
        </p:spPr>
        <p:txBody>
          <a:bodyPr/>
          <a:lstStyle/>
          <a:p>
            <a:pPr>
              <a:defRPr/>
            </a:pPr>
            <a:r>
              <a:rPr lang="en-US" b="1" smtClean="0">
                <a:solidFill>
                  <a:srgbClr val="FFCC00"/>
                </a:solidFill>
                <a:effectLst>
                  <a:outerShdw blurRad="38100" dist="38100" dir="2700000" algn="tl">
                    <a:srgbClr val="000000"/>
                  </a:outerShdw>
                </a:effectLst>
              </a:rPr>
              <a:t>Thông tin về báo cáo viên</a:t>
            </a:r>
          </a:p>
        </p:txBody>
      </p:sp>
      <p:sp>
        <p:nvSpPr>
          <p:cNvPr id="28675" name="Rectangle 3"/>
          <p:cNvSpPr>
            <a:spLocks noGrp="1" noChangeArrowheads="1"/>
          </p:cNvSpPr>
          <p:nvPr>
            <p:ph type="body" idx="1"/>
          </p:nvPr>
        </p:nvSpPr>
        <p:spPr>
          <a:xfrm>
            <a:off x="1" y="1714488"/>
            <a:ext cx="9143999" cy="3336935"/>
          </a:xfrm>
        </p:spPr>
        <p:txBody>
          <a:bodyPr/>
          <a:lstStyle/>
          <a:p>
            <a:r>
              <a:rPr lang="en-AU" sz="2600" smtClean="0"/>
              <a:t>Michael Burgess và Ts. Mike Turner:</a:t>
            </a:r>
          </a:p>
          <a:p>
            <a:pPr lvl="1"/>
            <a:r>
              <a:rPr lang="en-AU" smtClean="0"/>
              <a:t>Giảng viên và tư vấn môn kinh doanh.</a:t>
            </a:r>
          </a:p>
          <a:p>
            <a:pPr lvl="1"/>
            <a:r>
              <a:rPr lang="en-AU" smtClean="0"/>
              <a:t>Làm việc ở Việt Nam, Úc, Mongolia, và Hồng Kông.</a:t>
            </a:r>
          </a:p>
          <a:p>
            <a:pPr lvl="1">
              <a:buFontTx/>
              <a:buNone/>
            </a:pPr>
            <a:r>
              <a:rPr lang="en-AU" smtClean="0"/>
              <a:t> </a:t>
            </a:r>
          </a:p>
          <a:p>
            <a:r>
              <a:rPr lang="en-AU" sz="2600" smtClean="0"/>
              <a:t>Lĩnh vực nghiên cứu:</a:t>
            </a:r>
          </a:p>
          <a:p>
            <a:pPr lvl="1"/>
            <a:r>
              <a:rPr lang="en-AU" smtClean="0"/>
              <a:t>Michael Burgess: Các tổ chức ở Việt Nam.</a:t>
            </a:r>
          </a:p>
          <a:p>
            <a:pPr lvl="1"/>
            <a:r>
              <a:rPr lang="en-AU" smtClean="0"/>
              <a:t>Mike Turner: Các </a:t>
            </a:r>
            <a:r>
              <a:rPr lang="en-US" smtClean="0"/>
              <a:t>doanh nghiệp ở Việt Nam/Mongolia.</a:t>
            </a:r>
            <a:r>
              <a:rPr lang="en-AU" smtClean="0"/>
              <a:t> </a:t>
            </a:r>
            <a:endParaRPr lang="en-US" smtClean="0"/>
          </a:p>
        </p:txBody>
      </p:sp>
      <p:grpSp>
        <p:nvGrpSpPr>
          <p:cNvPr id="3077" name="Group 18"/>
          <p:cNvGrpSpPr>
            <a:grpSpLocks/>
          </p:cNvGrpSpPr>
          <p:nvPr/>
        </p:nvGrpSpPr>
        <p:grpSpPr bwMode="auto">
          <a:xfrm>
            <a:off x="-36513" y="5300663"/>
            <a:ext cx="9144001" cy="1557337"/>
            <a:chOff x="-23" y="3339"/>
            <a:chExt cx="5760" cy="981"/>
          </a:xfrm>
        </p:grpSpPr>
        <p:sp>
          <p:nvSpPr>
            <p:cNvPr id="3078" name="AutoShape 10"/>
            <p:cNvSpPr>
              <a:spLocks noChangeArrowheads="1"/>
            </p:cNvSpPr>
            <p:nvPr/>
          </p:nvSpPr>
          <p:spPr bwMode="auto">
            <a:xfrm>
              <a:off x="-23" y="3339"/>
              <a:ext cx="5760" cy="981"/>
            </a:xfrm>
            <a:prstGeom prst="rtTriangle">
              <a:avLst/>
            </a:prstGeom>
            <a:solidFill>
              <a:srgbClr val="FFCC00"/>
            </a:solidFill>
            <a:ln w="9525">
              <a:noFill/>
              <a:miter lim="800000"/>
              <a:headEnd/>
              <a:tailEnd/>
            </a:ln>
            <a:effectLst>
              <a:outerShdw dist="35921" dir="2700000" algn="ctr" rotWithShape="0">
                <a:schemeClr val="bg2"/>
              </a:outerShdw>
            </a:effectLst>
          </p:spPr>
          <p:txBody>
            <a:bodyPr wrap="none" anchor="ctr"/>
            <a:lstStyle/>
            <a:p>
              <a:pPr>
                <a:defRPr/>
              </a:pPr>
              <a:endParaRPr lang="en-AU" sz="1800"/>
            </a:p>
          </p:txBody>
        </p:sp>
        <p:sp>
          <p:nvSpPr>
            <p:cNvPr id="3079" name="AutoShape 11"/>
            <p:cNvSpPr>
              <a:spLocks noChangeArrowheads="1"/>
            </p:cNvSpPr>
            <p:nvPr/>
          </p:nvSpPr>
          <p:spPr bwMode="auto">
            <a:xfrm>
              <a:off x="-23" y="3430"/>
              <a:ext cx="5760" cy="890"/>
            </a:xfrm>
            <a:prstGeom prst="rtTriangle">
              <a:avLst/>
            </a:prstGeom>
            <a:solidFill>
              <a:srgbClr val="FF0000"/>
            </a:solidFill>
            <a:ln w="9525">
              <a:noFill/>
              <a:miter lim="800000"/>
              <a:headEnd/>
              <a:tailEnd/>
            </a:ln>
          </p:spPr>
          <p:txBody>
            <a:bodyPr wrap="none" anchor="ctr"/>
            <a:lstStyle/>
            <a:p>
              <a:endParaRPr lang="en-AU" sz="1800"/>
            </a:p>
          </p:txBody>
        </p:sp>
        <p:sp>
          <p:nvSpPr>
            <p:cNvPr id="3080" name="AutoShape 12"/>
            <p:cNvSpPr>
              <a:spLocks noChangeArrowheads="1"/>
            </p:cNvSpPr>
            <p:nvPr/>
          </p:nvSpPr>
          <p:spPr bwMode="auto">
            <a:xfrm>
              <a:off x="-23" y="3521"/>
              <a:ext cx="5692" cy="799"/>
            </a:xfrm>
            <a:prstGeom prst="rtTriangle">
              <a:avLst/>
            </a:prstGeom>
            <a:solidFill>
              <a:srgbClr val="339933"/>
            </a:solidFill>
            <a:ln w="9525">
              <a:noFill/>
              <a:miter lim="800000"/>
              <a:headEnd/>
              <a:tailEnd/>
            </a:ln>
          </p:spPr>
          <p:txBody>
            <a:bodyPr wrap="none" anchor="ctr"/>
            <a:lstStyle/>
            <a:p>
              <a:endParaRPr lang="en-AU" sz="1800"/>
            </a:p>
          </p:txBody>
        </p:sp>
        <p:sp>
          <p:nvSpPr>
            <p:cNvPr id="3081" name="AutoShape 13"/>
            <p:cNvSpPr>
              <a:spLocks noChangeArrowheads="1"/>
            </p:cNvSpPr>
            <p:nvPr/>
          </p:nvSpPr>
          <p:spPr bwMode="auto">
            <a:xfrm>
              <a:off x="-23" y="3612"/>
              <a:ext cx="5760" cy="708"/>
            </a:xfrm>
            <a:prstGeom prst="rtTriangle">
              <a:avLst/>
            </a:prstGeom>
            <a:solidFill>
              <a:schemeClr val="bg1"/>
            </a:solidFill>
            <a:ln w="9525">
              <a:noFill/>
              <a:miter lim="800000"/>
              <a:headEnd/>
              <a:tailEnd/>
            </a:ln>
          </p:spPr>
          <p:txBody>
            <a:bodyPr wrap="none" anchor="ctr"/>
            <a:lstStyle/>
            <a:p>
              <a:endParaRPr lang="en-AU" sz="1800"/>
            </a:p>
          </p:txBody>
        </p:sp>
        <p:grpSp>
          <p:nvGrpSpPr>
            <p:cNvPr id="3082" name="Group 16"/>
            <p:cNvGrpSpPr>
              <a:grpSpLocks/>
            </p:cNvGrpSpPr>
            <p:nvPr/>
          </p:nvGrpSpPr>
          <p:grpSpPr bwMode="auto">
            <a:xfrm>
              <a:off x="-1" y="3702"/>
              <a:ext cx="4231" cy="592"/>
              <a:chOff x="-1" y="3702"/>
              <a:chExt cx="4231" cy="592"/>
            </a:xfrm>
          </p:grpSpPr>
          <p:grpSp>
            <p:nvGrpSpPr>
              <p:cNvPr id="3083" name="Group 6"/>
              <p:cNvGrpSpPr>
                <a:grpSpLocks/>
              </p:cNvGrpSpPr>
              <p:nvPr/>
            </p:nvGrpSpPr>
            <p:grpSpPr bwMode="auto">
              <a:xfrm>
                <a:off x="-1" y="3702"/>
                <a:ext cx="590" cy="545"/>
                <a:chOff x="2990857" y="948017"/>
                <a:chExt cx="3162285" cy="4961965"/>
              </a:xfrm>
            </p:grpSpPr>
            <p:pic>
              <p:nvPicPr>
                <p:cNvPr id="3086" name="Picture 4"/>
                <p:cNvPicPr>
                  <a:picLocks noChangeAspect="1" noChangeArrowheads="1"/>
                </p:cNvPicPr>
                <p:nvPr/>
              </p:nvPicPr>
              <p:blipFill>
                <a:blip r:embed="rId3" cstate="print"/>
                <a:srcRect r="20557"/>
                <a:stretch>
                  <a:fillRect/>
                </a:stretch>
              </p:blipFill>
              <p:spPr bwMode="auto">
                <a:xfrm>
                  <a:off x="2990857" y="948017"/>
                  <a:ext cx="3162285" cy="4961965"/>
                </a:xfrm>
                <a:prstGeom prst="rect">
                  <a:avLst/>
                </a:prstGeom>
                <a:noFill/>
                <a:ln w="9525">
                  <a:noFill/>
                  <a:miter lim="800000"/>
                  <a:headEnd/>
                  <a:tailEnd/>
                </a:ln>
              </p:spPr>
            </p:pic>
            <p:sp>
              <p:nvSpPr>
                <p:cNvPr id="6" name="5-Point Star 5"/>
                <p:cNvSpPr/>
                <p:nvPr/>
              </p:nvSpPr>
              <p:spPr>
                <a:xfrm>
                  <a:off x="3709074" y="2277277"/>
                  <a:ext cx="1511465" cy="1220005"/>
                </a:xfrm>
                <a:prstGeom prst="star5">
                  <a:avLst/>
                </a:prstGeom>
                <a:solidFill>
                  <a:srgbClr val="FFC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grpSp>
          <p:sp>
            <p:nvSpPr>
              <p:cNvPr id="28689" name="Rectangle 17"/>
              <p:cNvSpPr>
                <a:spLocks noChangeArrowheads="1"/>
              </p:cNvSpPr>
              <p:nvPr/>
            </p:nvSpPr>
            <p:spPr bwMode="auto">
              <a:xfrm>
                <a:off x="453" y="4071"/>
                <a:ext cx="3777" cy="223"/>
              </a:xfrm>
              <a:prstGeom prst="rect">
                <a:avLst/>
              </a:prstGeom>
              <a:noFill/>
              <a:ln w="9525">
                <a:noFill/>
                <a:miter lim="800000"/>
                <a:headEnd/>
                <a:tailEnd/>
              </a:ln>
              <a:effectLst/>
            </p:spPr>
            <p:txBody>
              <a:bodyPr wrap="square">
                <a:spAutoFit/>
              </a:bodyPr>
              <a:lstStyle/>
              <a:p>
                <a:pPr>
                  <a:lnSpc>
                    <a:spcPct val="85000"/>
                  </a:lnSpc>
                  <a:defRPr/>
                </a:pPr>
                <a:r>
                  <a:rPr lang="en-US" sz="2000" b="1" smtClean="0">
                    <a:effectLst>
                      <a:outerShdw blurRad="38100" dist="38100" dir="2700000" algn="tl">
                        <a:srgbClr val="C0C0C0"/>
                      </a:outerShdw>
                    </a:effectLst>
                  </a:rPr>
                  <a:t>Thúc đẩy hợp tác với doanh nghiệp</a:t>
                </a:r>
                <a:endParaRPr lang="en-US" sz="2000" b="1">
                  <a:effectLst>
                    <a:outerShdw blurRad="38100" dist="38100" dir="2700000" algn="tl">
                      <a:srgbClr val="C0C0C0"/>
                    </a:outerShdw>
                  </a:effectLst>
                </a:endParaRPr>
              </a:p>
            </p:txBody>
          </p:sp>
          <p:sp>
            <p:nvSpPr>
              <p:cNvPr id="28690" name="Rectangle 18"/>
              <p:cNvSpPr>
                <a:spLocks noChangeArrowheads="1"/>
              </p:cNvSpPr>
              <p:nvPr/>
            </p:nvSpPr>
            <p:spPr bwMode="auto">
              <a:xfrm>
                <a:off x="453" y="3889"/>
                <a:ext cx="1633" cy="221"/>
              </a:xfrm>
              <a:prstGeom prst="rect">
                <a:avLst/>
              </a:prstGeom>
              <a:noFill/>
              <a:ln w="9525">
                <a:noFill/>
                <a:miter lim="800000"/>
                <a:headEnd/>
                <a:tailEnd/>
              </a:ln>
              <a:effectLst/>
            </p:spPr>
            <p:txBody>
              <a:bodyPr>
                <a:spAutoFit/>
              </a:bodyPr>
              <a:lstStyle/>
              <a:p>
                <a:pPr>
                  <a:lnSpc>
                    <a:spcPct val="85000"/>
                  </a:lnSpc>
                  <a:defRPr/>
                </a:pPr>
                <a:r>
                  <a:rPr lang="en-AU" sz="2000" b="1">
                    <a:effectLst>
                      <a:outerShdw blurRad="38100" dist="38100" dir="2700000" algn="tl">
                        <a:srgbClr val="C0C0C0"/>
                      </a:outerShdw>
                    </a:effectLst>
                  </a:rPr>
                  <a:t>Burgess &amp; Turner :</a:t>
                </a:r>
                <a:endParaRPr lang="en-US" sz="2000" b="1">
                  <a:effectLst>
                    <a:outerShdw blurRad="38100" dist="38100" dir="2700000" algn="tl">
                      <a:srgbClr val="C0C0C0"/>
                    </a:outerShdw>
                  </a:effectLst>
                </a:endParaRPr>
              </a:p>
            </p:txBody>
          </p:sp>
        </p:gr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anim calcmode="lin" valueType="num">
                                      <p:cBhvr>
                                        <p:cTn id="8"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checkerboard(across)">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8675">
                                            <p:txEl>
                                              <p:pRg st="1" end="1"/>
                                            </p:txEl>
                                          </p:spTgt>
                                        </p:tgtEl>
                                        <p:attrNameLst>
                                          <p:attrName>style.visibility</p:attrName>
                                        </p:attrNameLst>
                                      </p:cBhvr>
                                      <p:to>
                                        <p:strVal val="visible"/>
                                      </p:to>
                                    </p:set>
                                    <p:animEffect transition="in" filter="fade">
                                      <p:cBhvr>
                                        <p:cTn id="19" dur="1000"/>
                                        <p:tgtEl>
                                          <p:spTgt spid="28675">
                                            <p:txEl>
                                              <p:pRg st="1" end="1"/>
                                            </p:txEl>
                                          </p:spTgt>
                                        </p:tgtEl>
                                      </p:cBhvr>
                                    </p:animEffect>
                                    <p:anim calcmode="lin" valueType="num">
                                      <p:cBhvr>
                                        <p:cTn id="20"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8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8675">
                                            <p:txEl>
                                              <p:pRg st="2" end="2"/>
                                            </p:txEl>
                                          </p:spTgt>
                                        </p:tgtEl>
                                        <p:attrNameLst>
                                          <p:attrName>style.visibility</p:attrName>
                                        </p:attrNameLst>
                                      </p:cBhvr>
                                      <p:to>
                                        <p:strVal val="visible"/>
                                      </p:to>
                                    </p:set>
                                    <p:animEffect transition="in" filter="fade">
                                      <p:cBhvr>
                                        <p:cTn id="26" dur="1000"/>
                                        <p:tgtEl>
                                          <p:spTgt spid="28675">
                                            <p:txEl>
                                              <p:pRg st="2" end="2"/>
                                            </p:txEl>
                                          </p:spTgt>
                                        </p:tgtEl>
                                      </p:cBhvr>
                                    </p:animEffect>
                                    <p:anim calcmode="lin" valueType="num">
                                      <p:cBhvr>
                                        <p:cTn id="27"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86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8675">
                                            <p:txEl>
                                              <p:pRg st="3" end="3"/>
                                            </p:txEl>
                                          </p:spTgt>
                                        </p:tgtEl>
                                        <p:attrNameLst>
                                          <p:attrName>style.visibility</p:attrName>
                                        </p:attrNameLst>
                                      </p:cBhvr>
                                      <p:to>
                                        <p:strVal val="visible"/>
                                      </p:to>
                                    </p:set>
                                    <p:animEffect transition="in" filter="fade">
                                      <p:cBhvr>
                                        <p:cTn id="33" dur="1000"/>
                                        <p:tgtEl>
                                          <p:spTgt spid="28675">
                                            <p:txEl>
                                              <p:pRg st="3" end="3"/>
                                            </p:txEl>
                                          </p:spTgt>
                                        </p:tgtEl>
                                      </p:cBhvr>
                                    </p:animEffect>
                                    <p:anim calcmode="lin" valueType="num">
                                      <p:cBhvr>
                                        <p:cTn id="34"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86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8675">
                                            <p:txEl>
                                              <p:pRg st="4" end="4"/>
                                            </p:txEl>
                                          </p:spTgt>
                                        </p:tgtEl>
                                        <p:attrNameLst>
                                          <p:attrName>style.visibility</p:attrName>
                                        </p:attrNameLst>
                                      </p:cBhvr>
                                      <p:to>
                                        <p:strVal val="visible"/>
                                      </p:to>
                                    </p:set>
                                    <p:animEffect transition="in" filter="fade">
                                      <p:cBhvr>
                                        <p:cTn id="40" dur="1000"/>
                                        <p:tgtEl>
                                          <p:spTgt spid="28675">
                                            <p:txEl>
                                              <p:pRg st="4" end="4"/>
                                            </p:txEl>
                                          </p:spTgt>
                                        </p:tgtEl>
                                      </p:cBhvr>
                                    </p:animEffect>
                                    <p:anim calcmode="lin" valueType="num">
                                      <p:cBhvr>
                                        <p:cTn id="41" dur="1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86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8675">
                                            <p:txEl>
                                              <p:pRg st="5" end="5"/>
                                            </p:txEl>
                                          </p:spTgt>
                                        </p:tgtEl>
                                        <p:attrNameLst>
                                          <p:attrName>style.visibility</p:attrName>
                                        </p:attrNameLst>
                                      </p:cBhvr>
                                      <p:to>
                                        <p:strVal val="visible"/>
                                      </p:to>
                                    </p:set>
                                    <p:animEffect transition="in" filter="fade">
                                      <p:cBhvr>
                                        <p:cTn id="47" dur="1000"/>
                                        <p:tgtEl>
                                          <p:spTgt spid="28675">
                                            <p:txEl>
                                              <p:pRg st="5" end="5"/>
                                            </p:txEl>
                                          </p:spTgt>
                                        </p:tgtEl>
                                      </p:cBhvr>
                                    </p:animEffect>
                                    <p:anim calcmode="lin" valueType="num">
                                      <p:cBhvr>
                                        <p:cTn id="48" dur="10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86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8675">
                                            <p:txEl>
                                              <p:pRg st="6" end="6"/>
                                            </p:txEl>
                                          </p:spTgt>
                                        </p:tgtEl>
                                        <p:attrNameLst>
                                          <p:attrName>style.visibility</p:attrName>
                                        </p:attrNameLst>
                                      </p:cBhvr>
                                      <p:to>
                                        <p:strVal val="visible"/>
                                      </p:to>
                                    </p:set>
                                    <p:animEffect transition="in" filter="fade">
                                      <p:cBhvr>
                                        <p:cTn id="54" dur="1000"/>
                                        <p:tgtEl>
                                          <p:spTgt spid="28675">
                                            <p:txEl>
                                              <p:pRg st="6" end="6"/>
                                            </p:txEl>
                                          </p:spTgt>
                                        </p:tgtEl>
                                      </p:cBhvr>
                                    </p:animEffect>
                                    <p:anim calcmode="lin" valueType="num">
                                      <p:cBhvr>
                                        <p:cTn id="55" dur="10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2867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684213" y="1773238"/>
            <a:ext cx="8229600" cy="5084762"/>
          </a:xfrm>
        </p:spPr>
        <p:txBody>
          <a:bodyPr/>
          <a:lstStyle/>
          <a:p>
            <a:r>
              <a:rPr lang="en-AU" smtClean="0"/>
              <a:t>Cấu trúc mối quan hệ</a:t>
            </a:r>
          </a:p>
          <a:p>
            <a:pPr lvl="1"/>
            <a:r>
              <a:rPr lang="en-US" smtClean="0"/>
              <a:t>Trong ví dụ này, 5 người, 10 kết hợp các tương tác;</a:t>
            </a:r>
          </a:p>
          <a:p>
            <a:pPr lvl="1"/>
            <a:r>
              <a:rPr lang="en-US" smtClean="0"/>
              <a:t>Giao tiếp theo chiều dọc và chiều ngang;</a:t>
            </a:r>
          </a:p>
          <a:p>
            <a:pPr lvl="1"/>
            <a:r>
              <a:rPr lang="en-US" smtClean="0"/>
              <a:t>Cơ hội cho lãnh đạo chức năng, không cứng nhắc;</a:t>
            </a:r>
          </a:p>
          <a:p>
            <a:pPr lvl="1"/>
            <a:r>
              <a:rPr lang="en-US" smtClean="0"/>
              <a:t>Kênh giao tiếp mở và các luồng ý tưởng.  </a:t>
            </a:r>
          </a:p>
          <a:p>
            <a:pPr lvl="1"/>
            <a:endParaRPr lang="en-AU" smtClean="0"/>
          </a:p>
          <a:p>
            <a:r>
              <a:rPr lang="en-AU" smtClean="0"/>
              <a:t>Phối hợp so với Điều khiển:</a:t>
            </a:r>
          </a:p>
          <a:p>
            <a:pPr lvl="1"/>
            <a:r>
              <a:rPr lang="en-AU" smtClean="0"/>
              <a:t>Cái nào thích hợp hơn?</a:t>
            </a:r>
            <a:endParaRPr lang="en-US" smtClean="0"/>
          </a:p>
        </p:txBody>
      </p:sp>
      <p:sp>
        <p:nvSpPr>
          <p:cNvPr id="21507" name="Text Box 5"/>
          <p:cNvSpPr txBox="1">
            <a:spLocks noChangeArrowheads="1"/>
          </p:cNvSpPr>
          <p:nvPr/>
        </p:nvSpPr>
        <p:spPr bwMode="auto">
          <a:xfrm>
            <a:off x="1258888" y="6237288"/>
            <a:ext cx="5113337" cy="366712"/>
          </a:xfrm>
          <a:prstGeom prst="rect">
            <a:avLst/>
          </a:prstGeom>
          <a:noFill/>
          <a:ln w="9525">
            <a:noFill/>
            <a:miter lim="800000"/>
            <a:headEnd/>
            <a:tailEnd/>
          </a:ln>
        </p:spPr>
        <p:txBody>
          <a:bodyPr>
            <a:spAutoFit/>
          </a:bodyPr>
          <a:lstStyle/>
          <a:p>
            <a:pPr>
              <a:spcBef>
                <a:spcPct val="50000"/>
              </a:spcBef>
            </a:pPr>
            <a:endParaRPr lang="en-AU" sz="1800"/>
          </a:p>
        </p:txBody>
      </p:sp>
      <p:sp>
        <p:nvSpPr>
          <p:cNvPr id="30724" name="Rectangle 4"/>
          <p:cNvSpPr>
            <a:spLocks noChangeArrowheads="1"/>
          </p:cNvSpPr>
          <p:nvPr/>
        </p:nvSpPr>
        <p:spPr bwMode="auto">
          <a:xfrm>
            <a:off x="468313" y="260350"/>
            <a:ext cx="8229600" cy="1143000"/>
          </a:xfrm>
          <a:prstGeom prst="rect">
            <a:avLst/>
          </a:prstGeom>
          <a:gradFill rotWithShape="1">
            <a:gsLst>
              <a:gs pos="0">
                <a:srgbClr val="FF0000"/>
              </a:gs>
              <a:gs pos="50000">
                <a:srgbClr val="760000"/>
              </a:gs>
              <a:gs pos="100000">
                <a:srgbClr val="FF0000"/>
              </a:gs>
            </a:gsLst>
            <a:lin ang="5400000" scaled="1"/>
          </a:gradFill>
          <a:ln w="9525">
            <a:noFill/>
            <a:miter lim="800000"/>
            <a:headEnd/>
            <a:tailEnd/>
          </a:ln>
        </p:spPr>
        <p:txBody>
          <a:bodyPr anchor="ctr"/>
          <a:lstStyle/>
          <a:p>
            <a:pPr algn="ctr" eaLnBrk="0" hangingPunct="0">
              <a:defRPr/>
            </a:pPr>
            <a:r>
              <a:rPr lang="en-US" sz="4400" b="1" smtClean="0">
                <a:solidFill>
                  <a:srgbClr val="FFCC00"/>
                </a:solidFill>
                <a:effectLst>
                  <a:outerShdw blurRad="38100" dist="38100" dir="2700000" algn="tl">
                    <a:srgbClr val="000000"/>
                  </a:outerShdw>
                </a:effectLst>
              </a:rPr>
              <a:t>Những thay đổi </a:t>
            </a:r>
            <a:br>
              <a:rPr lang="en-US" sz="4400" b="1" smtClean="0">
                <a:solidFill>
                  <a:srgbClr val="FFCC00"/>
                </a:solidFill>
                <a:effectLst>
                  <a:outerShdw blurRad="38100" dist="38100" dir="2700000" algn="tl">
                    <a:srgbClr val="000000"/>
                  </a:outerShdw>
                </a:effectLst>
              </a:rPr>
            </a:br>
            <a:r>
              <a:rPr lang="en-US" sz="4400" b="1" smtClean="0">
                <a:solidFill>
                  <a:srgbClr val="FFCC00"/>
                </a:solidFill>
                <a:effectLst>
                  <a:outerShdw blurRad="38100" dist="38100" dir="2700000" algn="tl">
                    <a:srgbClr val="000000"/>
                  </a:outerShdw>
                </a:effectLst>
              </a:rPr>
              <a:t>về mặt cơ cấu tổ chức</a:t>
            </a:r>
            <a:endParaRPr lang="en-US" sz="4400" b="1" dirty="0">
              <a:solidFill>
                <a:srgbClr val="FFCC00"/>
              </a:solidFill>
              <a:effectLst>
                <a:outerShdw blurRad="38100" dist="38100" dir="2700000" algn="tl">
                  <a:srgbClr val="000000"/>
                </a:outerShdw>
              </a:effectLst>
            </a:endParaRPr>
          </a:p>
        </p:txBody>
      </p:sp>
      <p:sp>
        <p:nvSpPr>
          <p:cNvPr id="15362" name="Line 2"/>
          <p:cNvSpPr>
            <a:spLocks noChangeShapeType="1"/>
          </p:cNvSpPr>
          <p:nvPr/>
        </p:nvSpPr>
        <p:spPr bwMode="auto">
          <a:xfrm flipH="1" flipV="1">
            <a:off x="7454900" y="4781550"/>
            <a:ext cx="457200" cy="1066800"/>
          </a:xfrm>
          <a:prstGeom prst="line">
            <a:avLst/>
          </a:prstGeom>
          <a:noFill/>
          <a:ln w="28575">
            <a:solidFill>
              <a:schemeClr val="tx1"/>
            </a:solidFill>
            <a:round/>
            <a:headEnd/>
            <a:tailEnd/>
          </a:ln>
        </p:spPr>
        <p:txBody>
          <a:bodyPr/>
          <a:lstStyle/>
          <a:p>
            <a:endParaRPr lang="en-US"/>
          </a:p>
        </p:txBody>
      </p:sp>
      <p:sp>
        <p:nvSpPr>
          <p:cNvPr id="15363" name="Line 3"/>
          <p:cNvSpPr>
            <a:spLocks noChangeShapeType="1"/>
          </p:cNvSpPr>
          <p:nvPr/>
        </p:nvSpPr>
        <p:spPr bwMode="auto">
          <a:xfrm>
            <a:off x="7531100" y="4705350"/>
            <a:ext cx="762000" cy="457200"/>
          </a:xfrm>
          <a:prstGeom prst="line">
            <a:avLst/>
          </a:prstGeom>
          <a:noFill/>
          <a:ln w="28575">
            <a:solidFill>
              <a:schemeClr val="tx1"/>
            </a:solidFill>
            <a:round/>
            <a:headEnd/>
            <a:tailEnd/>
          </a:ln>
        </p:spPr>
        <p:txBody>
          <a:bodyPr wrap="none" anchor="ctr"/>
          <a:lstStyle/>
          <a:p>
            <a:endParaRPr lang="en-US"/>
          </a:p>
        </p:txBody>
      </p:sp>
      <p:sp>
        <p:nvSpPr>
          <p:cNvPr id="15364" name="Line 4"/>
          <p:cNvSpPr>
            <a:spLocks noChangeShapeType="1"/>
          </p:cNvSpPr>
          <p:nvPr/>
        </p:nvSpPr>
        <p:spPr bwMode="auto">
          <a:xfrm flipV="1">
            <a:off x="6845300" y="4781550"/>
            <a:ext cx="304800" cy="1066800"/>
          </a:xfrm>
          <a:prstGeom prst="line">
            <a:avLst/>
          </a:prstGeom>
          <a:noFill/>
          <a:ln w="28575">
            <a:solidFill>
              <a:schemeClr val="tx1"/>
            </a:solidFill>
            <a:round/>
            <a:headEnd/>
            <a:tailEnd/>
          </a:ln>
        </p:spPr>
        <p:txBody>
          <a:bodyPr/>
          <a:lstStyle/>
          <a:p>
            <a:endParaRPr lang="en-US"/>
          </a:p>
        </p:txBody>
      </p:sp>
      <p:sp>
        <p:nvSpPr>
          <p:cNvPr id="15365" name="Line 5"/>
          <p:cNvSpPr>
            <a:spLocks noChangeShapeType="1"/>
          </p:cNvSpPr>
          <p:nvPr/>
        </p:nvSpPr>
        <p:spPr bwMode="auto">
          <a:xfrm flipH="1" flipV="1">
            <a:off x="6388100" y="5314950"/>
            <a:ext cx="1295400" cy="609600"/>
          </a:xfrm>
          <a:prstGeom prst="line">
            <a:avLst/>
          </a:prstGeom>
          <a:noFill/>
          <a:ln w="28575">
            <a:solidFill>
              <a:schemeClr val="tx1"/>
            </a:solidFill>
            <a:round/>
            <a:headEnd/>
            <a:tailEnd/>
          </a:ln>
        </p:spPr>
        <p:txBody>
          <a:bodyPr/>
          <a:lstStyle/>
          <a:p>
            <a:endParaRPr lang="en-US"/>
          </a:p>
        </p:txBody>
      </p:sp>
      <p:sp>
        <p:nvSpPr>
          <p:cNvPr id="15366" name="Line 6"/>
          <p:cNvSpPr>
            <a:spLocks noChangeShapeType="1"/>
          </p:cNvSpPr>
          <p:nvPr/>
        </p:nvSpPr>
        <p:spPr bwMode="auto">
          <a:xfrm>
            <a:off x="6159500" y="5391150"/>
            <a:ext cx="381000" cy="533400"/>
          </a:xfrm>
          <a:prstGeom prst="line">
            <a:avLst/>
          </a:prstGeom>
          <a:noFill/>
          <a:ln w="28575">
            <a:solidFill>
              <a:schemeClr val="tx1"/>
            </a:solidFill>
            <a:round/>
            <a:headEnd/>
            <a:tailEnd/>
          </a:ln>
        </p:spPr>
        <p:txBody>
          <a:bodyPr wrap="none" anchor="ctr"/>
          <a:lstStyle/>
          <a:p>
            <a:endParaRPr lang="en-US"/>
          </a:p>
        </p:txBody>
      </p:sp>
      <p:sp>
        <p:nvSpPr>
          <p:cNvPr id="15369" name="Oval 9"/>
          <p:cNvSpPr>
            <a:spLocks noChangeArrowheads="1"/>
          </p:cNvSpPr>
          <p:nvPr/>
        </p:nvSpPr>
        <p:spPr bwMode="auto">
          <a:xfrm>
            <a:off x="7004050" y="4324350"/>
            <a:ext cx="603250" cy="533400"/>
          </a:xfrm>
          <a:prstGeom prst="ellipse">
            <a:avLst/>
          </a:prstGeom>
          <a:solidFill>
            <a:srgbClr val="339933"/>
          </a:solidFill>
          <a:ln w="28575">
            <a:solidFill>
              <a:schemeClr val="tx1"/>
            </a:solidFill>
            <a:round/>
            <a:headEnd/>
            <a:tailEnd/>
          </a:ln>
        </p:spPr>
        <p:txBody>
          <a:bodyPr wrap="none" anchor="ctr"/>
          <a:lstStyle/>
          <a:p>
            <a:endParaRPr lang="en-AU" sz="1800"/>
          </a:p>
        </p:txBody>
      </p:sp>
      <p:sp>
        <p:nvSpPr>
          <p:cNvPr id="15370" name="Line 10"/>
          <p:cNvSpPr>
            <a:spLocks noChangeShapeType="1"/>
          </p:cNvSpPr>
          <p:nvPr/>
        </p:nvSpPr>
        <p:spPr bwMode="auto">
          <a:xfrm>
            <a:off x="6464300" y="5238750"/>
            <a:ext cx="1752600" cy="76200"/>
          </a:xfrm>
          <a:prstGeom prst="line">
            <a:avLst/>
          </a:prstGeom>
          <a:noFill/>
          <a:ln w="28575">
            <a:solidFill>
              <a:schemeClr val="tx1"/>
            </a:solidFill>
            <a:round/>
            <a:headEnd/>
            <a:tailEnd/>
          </a:ln>
        </p:spPr>
        <p:txBody>
          <a:bodyPr wrap="none" anchor="ctr"/>
          <a:lstStyle/>
          <a:p>
            <a:endParaRPr lang="en-US"/>
          </a:p>
        </p:txBody>
      </p:sp>
      <p:sp>
        <p:nvSpPr>
          <p:cNvPr id="15371" name="Oval 11"/>
          <p:cNvSpPr>
            <a:spLocks noChangeArrowheads="1"/>
          </p:cNvSpPr>
          <p:nvPr/>
        </p:nvSpPr>
        <p:spPr bwMode="auto">
          <a:xfrm>
            <a:off x="5854700" y="4933950"/>
            <a:ext cx="603250" cy="533400"/>
          </a:xfrm>
          <a:prstGeom prst="ellipse">
            <a:avLst/>
          </a:prstGeom>
          <a:solidFill>
            <a:srgbClr val="339933"/>
          </a:solidFill>
          <a:ln w="28575">
            <a:solidFill>
              <a:schemeClr val="tx1"/>
            </a:solidFill>
            <a:round/>
            <a:headEnd/>
            <a:tailEnd/>
          </a:ln>
        </p:spPr>
        <p:txBody>
          <a:bodyPr wrap="none" anchor="ctr"/>
          <a:lstStyle/>
          <a:p>
            <a:endParaRPr lang="en-AU" sz="1800"/>
          </a:p>
        </p:txBody>
      </p:sp>
      <p:sp>
        <p:nvSpPr>
          <p:cNvPr id="15372" name="Oval 12"/>
          <p:cNvSpPr>
            <a:spLocks noChangeArrowheads="1"/>
          </p:cNvSpPr>
          <p:nvPr/>
        </p:nvSpPr>
        <p:spPr bwMode="auto">
          <a:xfrm>
            <a:off x="6464300" y="5848350"/>
            <a:ext cx="603250" cy="533400"/>
          </a:xfrm>
          <a:prstGeom prst="ellipse">
            <a:avLst/>
          </a:prstGeom>
          <a:solidFill>
            <a:srgbClr val="339933"/>
          </a:solidFill>
          <a:ln w="28575">
            <a:solidFill>
              <a:schemeClr val="tx1"/>
            </a:solidFill>
            <a:round/>
            <a:headEnd/>
            <a:tailEnd/>
          </a:ln>
        </p:spPr>
        <p:txBody>
          <a:bodyPr wrap="none" anchor="ctr"/>
          <a:lstStyle/>
          <a:p>
            <a:endParaRPr lang="en-AU" sz="1800"/>
          </a:p>
        </p:txBody>
      </p:sp>
      <p:sp>
        <p:nvSpPr>
          <p:cNvPr id="15373" name="Oval 13"/>
          <p:cNvSpPr>
            <a:spLocks noChangeArrowheads="1"/>
          </p:cNvSpPr>
          <p:nvPr/>
        </p:nvSpPr>
        <p:spPr bwMode="auto">
          <a:xfrm>
            <a:off x="8216900" y="5010150"/>
            <a:ext cx="603250" cy="533400"/>
          </a:xfrm>
          <a:prstGeom prst="ellipse">
            <a:avLst/>
          </a:prstGeom>
          <a:solidFill>
            <a:srgbClr val="339933"/>
          </a:solidFill>
          <a:ln w="28575">
            <a:solidFill>
              <a:schemeClr val="tx1"/>
            </a:solidFill>
            <a:round/>
            <a:headEnd/>
            <a:tailEnd/>
          </a:ln>
        </p:spPr>
        <p:txBody>
          <a:bodyPr wrap="none" anchor="ctr"/>
          <a:lstStyle/>
          <a:p>
            <a:endParaRPr lang="en-AU" sz="1800"/>
          </a:p>
        </p:txBody>
      </p:sp>
      <p:sp>
        <p:nvSpPr>
          <p:cNvPr id="15374" name="Line 14"/>
          <p:cNvSpPr>
            <a:spLocks noChangeShapeType="1"/>
          </p:cNvSpPr>
          <p:nvPr/>
        </p:nvSpPr>
        <p:spPr bwMode="auto">
          <a:xfrm flipH="1">
            <a:off x="8140700" y="5543550"/>
            <a:ext cx="349250" cy="533400"/>
          </a:xfrm>
          <a:prstGeom prst="line">
            <a:avLst/>
          </a:prstGeom>
          <a:noFill/>
          <a:ln w="28575">
            <a:solidFill>
              <a:schemeClr val="tx1"/>
            </a:solidFill>
            <a:round/>
            <a:headEnd/>
            <a:tailEnd/>
          </a:ln>
        </p:spPr>
        <p:txBody>
          <a:bodyPr wrap="none" anchor="ctr"/>
          <a:lstStyle/>
          <a:p>
            <a:endParaRPr lang="en-US"/>
          </a:p>
        </p:txBody>
      </p:sp>
      <p:sp>
        <p:nvSpPr>
          <p:cNvPr id="15375" name="Line 15"/>
          <p:cNvSpPr>
            <a:spLocks noChangeShapeType="1"/>
          </p:cNvSpPr>
          <p:nvPr/>
        </p:nvSpPr>
        <p:spPr bwMode="auto">
          <a:xfrm flipH="1">
            <a:off x="6464300" y="4705350"/>
            <a:ext cx="577850" cy="381000"/>
          </a:xfrm>
          <a:prstGeom prst="line">
            <a:avLst/>
          </a:prstGeom>
          <a:noFill/>
          <a:ln w="28575">
            <a:solidFill>
              <a:schemeClr val="tx1"/>
            </a:solidFill>
            <a:round/>
            <a:headEnd/>
            <a:tailEnd/>
          </a:ln>
        </p:spPr>
        <p:txBody>
          <a:bodyPr wrap="none" anchor="ctr"/>
          <a:lstStyle/>
          <a:p>
            <a:endParaRPr lang="en-US"/>
          </a:p>
        </p:txBody>
      </p:sp>
      <p:sp>
        <p:nvSpPr>
          <p:cNvPr id="15385" name="Oval 25"/>
          <p:cNvSpPr>
            <a:spLocks noChangeArrowheads="1"/>
          </p:cNvSpPr>
          <p:nvPr/>
        </p:nvSpPr>
        <p:spPr bwMode="auto">
          <a:xfrm>
            <a:off x="7607300" y="5848350"/>
            <a:ext cx="603250" cy="533400"/>
          </a:xfrm>
          <a:prstGeom prst="ellipse">
            <a:avLst/>
          </a:prstGeom>
          <a:solidFill>
            <a:srgbClr val="339933"/>
          </a:solidFill>
          <a:ln w="28575">
            <a:solidFill>
              <a:schemeClr val="tx1"/>
            </a:solidFill>
            <a:round/>
            <a:headEnd/>
            <a:tailEnd/>
          </a:ln>
        </p:spPr>
        <p:txBody>
          <a:bodyPr wrap="none" anchor="ctr"/>
          <a:lstStyle/>
          <a:p>
            <a:endParaRPr lang="en-AU" sz="1800"/>
          </a:p>
        </p:txBody>
      </p:sp>
      <p:sp>
        <p:nvSpPr>
          <p:cNvPr id="15386" name="Line 26"/>
          <p:cNvSpPr>
            <a:spLocks noChangeShapeType="1"/>
          </p:cNvSpPr>
          <p:nvPr/>
        </p:nvSpPr>
        <p:spPr bwMode="auto">
          <a:xfrm flipH="1">
            <a:off x="7073900" y="6153150"/>
            <a:ext cx="533400" cy="0"/>
          </a:xfrm>
          <a:prstGeom prst="line">
            <a:avLst/>
          </a:prstGeom>
          <a:noFill/>
          <a:ln w="28575">
            <a:solidFill>
              <a:schemeClr val="tx1"/>
            </a:solidFill>
            <a:round/>
            <a:headEnd/>
            <a:tailEnd/>
          </a:ln>
        </p:spPr>
        <p:txBody>
          <a:bodyPr/>
          <a:lstStyle/>
          <a:p>
            <a:endParaRPr lang="en-US"/>
          </a:p>
        </p:txBody>
      </p:sp>
      <p:sp>
        <p:nvSpPr>
          <p:cNvPr id="15387" name="Line 27"/>
          <p:cNvSpPr>
            <a:spLocks noChangeShapeType="1"/>
          </p:cNvSpPr>
          <p:nvPr/>
        </p:nvSpPr>
        <p:spPr bwMode="auto">
          <a:xfrm flipV="1">
            <a:off x="6997700" y="5467350"/>
            <a:ext cx="1295400" cy="457200"/>
          </a:xfrm>
          <a:prstGeom prst="line">
            <a:avLst/>
          </a:prstGeom>
          <a:noFill/>
          <a:ln w="28575">
            <a:solidFill>
              <a:schemeClr val="tx1"/>
            </a:solidFill>
            <a:round/>
            <a:headEnd/>
            <a:tailEnd/>
          </a:ln>
        </p:spPr>
        <p:txBody>
          <a:bodyPr/>
          <a:lstStyle/>
          <a:p>
            <a:endParaRPr lang="en-US"/>
          </a:p>
        </p:txBody>
      </p:sp>
      <p:grpSp>
        <p:nvGrpSpPr>
          <p:cNvPr id="21524" name="Group 22"/>
          <p:cNvGrpSpPr>
            <a:grpSpLocks/>
          </p:cNvGrpSpPr>
          <p:nvPr/>
        </p:nvGrpSpPr>
        <p:grpSpPr bwMode="auto">
          <a:xfrm>
            <a:off x="-36513" y="5300663"/>
            <a:ext cx="9144001" cy="1557337"/>
            <a:chOff x="-23" y="3339"/>
            <a:chExt cx="5760" cy="981"/>
          </a:xfrm>
        </p:grpSpPr>
        <p:sp>
          <p:nvSpPr>
            <p:cNvPr id="25623" name="AutoShape 10"/>
            <p:cNvSpPr>
              <a:spLocks noChangeArrowheads="1"/>
            </p:cNvSpPr>
            <p:nvPr/>
          </p:nvSpPr>
          <p:spPr bwMode="auto">
            <a:xfrm>
              <a:off x="-23" y="3339"/>
              <a:ext cx="5760" cy="981"/>
            </a:xfrm>
            <a:prstGeom prst="rtTriangle">
              <a:avLst/>
            </a:prstGeom>
            <a:solidFill>
              <a:srgbClr val="FFCC00"/>
            </a:solidFill>
            <a:ln w="9525">
              <a:noFill/>
              <a:miter lim="800000"/>
              <a:headEnd/>
              <a:tailEnd/>
            </a:ln>
            <a:effectLst>
              <a:outerShdw dist="35921" dir="2700000" algn="ctr" rotWithShape="0">
                <a:schemeClr val="bg2"/>
              </a:outerShdw>
            </a:effectLst>
          </p:spPr>
          <p:txBody>
            <a:bodyPr wrap="none" anchor="ctr"/>
            <a:lstStyle/>
            <a:p>
              <a:pPr>
                <a:defRPr/>
              </a:pPr>
              <a:endParaRPr lang="en-AU" sz="1800"/>
            </a:p>
          </p:txBody>
        </p:sp>
        <p:sp>
          <p:nvSpPr>
            <p:cNvPr id="21526" name="AutoShape 11"/>
            <p:cNvSpPr>
              <a:spLocks noChangeArrowheads="1"/>
            </p:cNvSpPr>
            <p:nvPr/>
          </p:nvSpPr>
          <p:spPr bwMode="auto">
            <a:xfrm>
              <a:off x="-23" y="3430"/>
              <a:ext cx="5760" cy="890"/>
            </a:xfrm>
            <a:prstGeom prst="rtTriangle">
              <a:avLst/>
            </a:prstGeom>
            <a:solidFill>
              <a:srgbClr val="FF0000"/>
            </a:solidFill>
            <a:ln w="9525">
              <a:noFill/>
              <a:miter lim="800000"/>
              <a:headEnd/>
              <a:tailEnd/>
            </a:ln>
          </p:spPr>
          <p:txBody>
            <a:bodyPr wrap="none" anchor="ctr"/>
            <a:lstStyle/>
            <a:p>
              <a:endParaRPr lang="en-AU" sz="1800"/>
            </a:p>
          </p:txBody>
        </p:sp>
        <p:sp>
          <p:nvSpPr>
            <p:cNvPr id="21527" name="AutoShape 12"/>
            <p:cNvSpPr>
              <a:spLocks noChangeArrowheads="1"/>
            </p:cNvSpPr>
            <p:nvPr/>
          </p:nvSpPr>
          <p:spPr bwMode="auto">
            <a:xfrm>
              <a:off x="-23" y="3521"/>
              <a:ext cx="5692" cy="799"/>
            </a:xfrm>
            <a:prstGeom prst="rtTriangle">
              <a:avLst/>
            </a:prstGeom>
            <a:solidFill>
              <a:srgbClr val="339933"/>
            </a:solidFill>
            <a:ln w="9525">
              <a:noFill/>
              <a:miter lim="800000"/>
              <a:headEnd/>
              <a:tailEnd/>
            </a:ln>
          </p:spPr>
          <p:txBody>
            <a:bodyPr wrap="none" anchor="ctr"/>
            <a:lstStyle/>
            <a:p>
              <a:endParaRPr lang="en-AU" sz="1800"/>
            </a:p>
          </p:txBody>
        </p:sp>
        <p:sp>
          <p:nvSpPr>
            <p:cNvPr id="21528" name="AutoShape 13"/>
            <p:cNvSpPr>
              <a:spLocks noChangeArrowheads="1"/>
            </p:cNvSpPr>
            <p:nvPr/>
          </p:nvSpPr>
          <p:spPr bwMode="auto">
            <a:xfrm>
              <a:off x="-23" y="3612"/>
              <a:ext cx="5760" cy="708"/>
            </a:xfrm>
            <a:prstGeom prst="rtTriangle">
              <a:avLst/>
            </a:prstGeom>
            <a:solidFill>
              <a:schemeClr val="bg1"/>
            </a:solidFill>
            <a:ln w="9525">
              <a:noFill/>
              <a:miter lim="800000"/>
              <a:headEnd/>
              <a:tailEnd/>
            </a:ln>
          </p:spPr>
          <p:txBody>
            <a:bodyPr wrap="none" anchor="ctr"/>
            <a:lstStyle/>
            <a:p>
              <a:endParaRPr lang="en-AU" sz="1800"/>
            </a:p>
          </p:txBody>
        </p:sp>
        <p:grpSp>
          <p:nvGrpSpPr>
            <p:cNvPr id="21529" name="Group 27"/>
            <p:cNvGrpSpPr>
              <a:grpSpLocks/>
            </p:cNvGrpSpPr>
            <p:nvPr/>
          </p:nvGrpSpPr>
          <p:grpSpPr bwMode="auto">
            <a:xfrm>
              <a:off x="-1" y="3702"/>
              <a:ext cx="3743" cy="590"/>
              <a:chOff x="-1" y="3702"/>
              <a:chExt cx="3743" cy="590"/>
            </a:xfrm>
          </p:grpSpPr>
          <p:grpSp>
            <p:nvGrpSpPr>
              <p:cNvPr id="21530" name="Group 6"/>
              <p:cNvGrpSpPr>
                <a:grpSpLocks/>
              </p:cNvGrpSpPr>
              <p:nvPr/>
            </p:nvGrpSpPr>
            <p:grpSpPr bwMode="auto">
              <a:xfrm>
                <a:off x="-1" y="3702"/>
                <a:ext cx="590" cy="545"/>
                <a:chOff x="2990857" y="948017"/>
                <a:chExt cx="3162285" cy="4961965"/>
              </a:xfrm>
            </p:grpSpPr>
            <p:pic>
              <p:nvPicPr>
                <p:cNvPr id="21533" name="Picture 4"/>
                <p:cNvPicPr>
                  <a:picLocks noChangeAspect="1" noChangeArrowheads="1"/>
                </p:cNvPicPr>
                <p:nvPr/>
              </p:nvPicPr>
              <p:blipFill>
                <a:blip r:embed="rId2" cstate="print"/>
                <a:srcRect r="20557"/>
                <a:stretch>
                  <a:fillRect/>
                </a:stretch>
              </p:blipFill>
              <p:spPr bwMode="auto">
                <a:xfrm>
                  <a:off x="2990857" y="948017"/>
                  <a:ext cx="3162285" cy="4961965"/>
                </a:xfrm>
                <a:prstGeom prst="rect">
                  <a:avLst/>
                </a:prstGeom>
                <a:noFill/>
                <a:ln w="9525">
                  <a:noFill/>
                  <a:miter lim="800000"/>
                  <a:headEnd/>
                  <a:tailEnd/>
                </a:ln>
              </p:spPr>
            </p:pic>
            <p:sp>
              <p:nvSpPr>
                <p:cNvPr id="6" name="5-Point Star 5"/>
                <p:cNvSpPr/>
                <p:nvPr/>
              </p:nvSpPr>
              <p:spPr>
                <a:xfrm>
                  <a:off x="3709074" y="2277277"/>
                  <a:ext cx="1511465" cy="1220005"/>
                </a:xfrm>
                <a:prstGeom prst="star5">
                  <a:avLst/>
                </a:prstGeom>
                <a:solidFill>
                  <a:srgbClr val="FFC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grpSp>
          <p:sp>
            <p:nvSpPr>
              <p:cNvPr id="28689" name="Rectangle 17"/>
              <p:cNvSpPr>
                <a:spLocks noChangeArrowheads="1"/>
              </p:cNvSpPr>
              <p:nvPr/>
            </p:nvSpPr>
            <p:spPr bwMode="auto">
              <a:xfrm>
                <a:off x="453" y="4071"/>
                <a:ext cx="3289" cy="221"/>
              </a:xfrm>
              <a:prstGeom prst="rect">
                <a:avLst/>
              </a:prstGeom>
              <a:noFill/>
              <a:ln w="9525">
                <a:noFill/>
                <a:miter lim="800000"/>
                <a:headEnd/>
                <a:tailEnd/>
              </a:ln>
              <a:effectLst/>
            </p:spPr>
            <p:txBody>
              <a:bodyPr>
                <a:spAutoFit/>
              </a:bodyPr>
              <a:lstStyle/>
              <a:p>
                <a:pPr>
                  <a:lnSpc>
                    <a:spcPct val="85000"/>
                  </a:lnSpc>
                  <a:defRPr/>
                </a:pPr>
                <a:endParaRPr lang="en-US" sz="2000" b="1">
                  <a:effectLst>
                    <a:outerShdw blurRad="38100" dist="38100" dir="2700000" algn="tl">
                      <a:srgbClr val="C0C0C0"/>
                    </a:outerShdw>
                  </a:effectLst>
                </a:endParaRPr>
              </a:p>
            </p:txBody>
          </p:sp>
          <p:sp>
            <p:nvSpPr>
              <p:cNvPr id="28690" name="Rectangle 18"/>
              <p:cNvSpPr>
                <a:spLocks noChangeArrowheads="1"/>
              </p:cNvSpPr>
              <p:nvPr/>
            </p:nvSpPr>
            <p:spPr bwMode="auto">
              <a:xfrm>
                <a:off x="453" y="3889"/>
                <a:ext cx="1633" cy="221"/>
              </a:xfrm>
              <a:prstGeom prst="rect">
                <a:avLst/>
              </a:prstGeom>
              <a:noFill/>
              <a:ln w="9525">
                <a:noFill/>
                <a:miter lim="800000"/>
                <a:headEnd/>
                <a:tailEnd/>
              </a:ln>
              <a:effectLst/>
            </p:spPr>
            <p:txBody>
              <a:bodyPr>
                <a:spAutoFit/>
              </a:bodyPr>
              <a:lstStyle/>
              <a:p>
                <a:pPr>
                  <a:lnSpc>
                    <a:spcPct val="85000"/>
                  </a:lnSpc>
                  <a:defRPr/>
                </a:pPr>
                <a:r>
                  <a:rPr lang="en-AU" sz="2000" b="1">
                    <a:effectLst>
                      <a:outerShdw blurRad="38100" dist="38100" dir="2700000" algn="tl">
                        <a:srgbClr val="C0C0C0"/>
                      </a:outerShdw>
                    </a:effectLst>
                  </a:rPr>
                  <a:t>Burgess &amp; Turner :</a:t>
                </a:r>
                <a:endParaRPr lang="en-US" sz="2000" b="1">
                  <a:effectLst>
                    <a:outerShdw blurRad="38100" dist="38100" dir="2700000" algn="tl">
                      <a:srgbClr val="C0C0C0"/>
                    </a:outerShdw>
                  </a:effectLst>
                </a:endParaRPr>
              </a:p>
            </p:txBody>
          </p:sp>
        </p:grpSp>
      </p:grpSp>
      <p:sp>
        <p:nvSpPr>
          <p:cNvPr id="31" name="Rectangle 17"/>
          <p:cNvSpPr>
            <a:spLocks noChangeArrowheads="1"/>
          </p:cNvSpPr>
          <p:nvPr/>
        </p:nvSpPr>
        <p:spPr bwMode="auto">
          <a:xfrm>
            <a:off x="719136" y="6462713"/>
            <a:ext cx="5996003" cy="353943"/>
          </a:xfrm>
          <a:prstGeom prst="rect">
            <a:avLst/>
          </a:prstGeom>
          <a:noFill/>
          <a:ln w="9525">
            <a:noFill/>
            <a:miter lim="800000"/>
            <a:headEnd/>
            <a:tailEnd/>
          </a:ln>
          <a:effectLst/>
        </p:spPr>
        <p:txBody>
          <a:bodyPr wrap="square">
            <a:spAutoFit/>
          </a:bodyPr>
          <a:lstStyle/>
          <a:p>
            <a:pPr>
              <a:lnSpc>
                <a:spcPct val="85000"/>
              </a:lnSpc>
              <a:defRPr/>
            </a:pPr>
            <a:r>
              <a:rPr lang="en-US" sz="2000" b="1" smtClean="0">
                <a:effectLst>
                  <a:outerShdw blurRad="38100" dist="38100" dir="2700000" algn="tl">
                    <a:srgbClr val="C0C0C0"/>
                  </a:outerShdw>
                </a:effectLst>
              </a:rPr>
              <a:t>Thúc đẩy hợp tác với doanh nghiệp</a:t>
            </a:r>
            <a:endParaRPr lang="en-US" sz="2000" b="1">
              <a:effectLst>
                <a:outerShdw blurRad="38100" dist="38100" dir="2700000" algn="tl">
                  <a:srgbClr val="C0C0C0"/>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fade">
                                      <p:cBhvr>
                                        <p:cTn id="7" dur="1000"/>
                                        <p:tgtEl>
                                          <p:spTgt spid="25603">
                                            <p:txEl>
                                              <p:pRg st="1" end="1"/>
                                            </p:txEl>
                                          </p:spTgt>
                                        </p:tgtEl>
                                      </p:cBhvr>
                                    </p:animEffect>
                                    <p:anim calcmode="lin" valueType="num">
                                      <p:cBhvr>
                                        <p:cTn id="8"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fade">
                                      <p:cBhvr>
                                        <p:cTn id="12" dur="1000"/>
                                        <p:tgtEl>
                                          <p:spTgt spid="25603">
                                            <p:txEl>
                                              <p:pRg st="0" end="0"/>
                                            </p:txEl>
                                          </p:spTgt>
                                        </p:tgtEl>
                                      </p:cBhvr>
                                    </p:animEffect>
                                    <p:anim calcmode="lin" valueType="num">
                                      <p:cBhvr>
                                        <p:cTn id="13"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560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1000"/>
                                        <p:tgtEl>
                                          <p:spTgt spid="25603">
                                            <p:txEl>
                                              <p:pRg st="2" end="2"/>
                                            </p:txEl>
                                          </p:spTgt>
                                        </p:tgtEl>
                                      </p:cBhvr>
                                    </p:animEffect>
                                    <p:anim calcmode="lin" valueType="num">
                                      <p:cBhvr>
                                        <p:cTn id="18"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560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1000"/>
                                        <p:tgtEl>
                                          <p:spTgt spid="25603">
                                            <p:txEl>
                                              <p:pRg st="3" end="3"/>
                                            </p:txEl>
                                          </p:spTgt>
                                        </p:tgtEl>
                                      </p:cBhvr>
                                    </p:animEffect>
                                    <p:anim calcmode="lin" valueType="num">
                                      <p:cBhvr>
                                        <p:cTn id="23"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560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fade">
                                      <p:cBhvr>
                                        <p:cTn id="27" dur="1000"/>
                                        <p:tgtEl>
                                          <p:spTgt spid="25603">
                                            <p:txEl>
                                              <p:pRg st="4" end="4"/>
                                            </p:txEl>
                                          </p:spTgt>
                                        </p:tgtEl>
                                      </p:cBhvr>
                                    </p:animEffect>
                                    <p:anim calcmode="lin" valueType="num">
                                      <p:cBhvr>
                                        <p:cTn id="28"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56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5362"/>
                                        </p:tgtEl>
                                        <p:attrNameLst>
                                          <p:attrName>style.visibility</p:attrName>
                                        </p:attrNameLst>
                                      </p:cBhvr>
                                      <p:to>
                                        <p:strVal val="visible"/>
                                      </p:to>
                                    </p:set>
                                    <p:animEffect transition="in" filter="checkerboard(across)">
                                      <p:cBhvr>
                                        <p:cTn id="34" dur="500"/>
                                        <p:tgtEl>
                                          <p:spTgt spid="15362"/>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5363"/>
                                        </p:tgtEl>
                                        <p:attrNameLst>
                                          <p:attrName>style.visibility</p:attrName>
                                        </p:attrNameLst>
                                      </p:cBhvr>
                                      <p:to>
                                        <p:strVal val="visible"/>
                                      </p:to>
                                    </p:set>
                                    <p:animEffect transition="in" filter="checkerboard(across)">
                                      <p:cBhvr>
                                        <p:cTn id="37" dur="500"/>
                                        <p:tgtEl>
                                          <p:spTgt spid="15363"/>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5364"/>
                                        </p:tgtEl>
                                        <p:attrNameLst>
                                          <p:attrName>style.visibility</p:attrName>
                                        </p:attrNameLst>
                                      </p:cBhvr>
                                      <p:to>
                                        <p:strVal val="visible"/>
                                      </p:to>
                                    </p:set>
                                    <p:animEffect transition="in" filter="checkerboard(across)">
                                      <p:cBhvr>
                                        <p:cTn id="40" dur="500"/>
                                        <p:tgtEl>
                                          <p:spTgt spid="15364"/>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5365"/>
                                        </p:tgtEl>
                                        <p:attrNameLst>
                                          <p:attrName>style.visibility</p:attrName>
                                        </p:attrNameLst>
                                      </p:cBhvr>
                                      <p:to>
                                        <p:strVal val="visible"/>
                                      </p:to>
                                    </p:set>
                                    <p:animEffect transition="in" filter="checkerboard(across)">
                                      <p:cBhvr>
                                        <p:cTn id="43" dur="500"/>
                                        <p:tgtEl>
                                          <p:spTgt spid="15365"/>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5366"/>
                                        </p:tgtEl>
                                        <p:attrNameLst>
                                          <p:attrName>style.visibility</p:attrName>
                                        </p:attrNameLst>
                                      </p:cBhvr>
                                      <p:to>
                                        <p:strVal val="visible"/>
                                      </p:to>
                                    </p:set>
                                    <p:animEffect transition="in" filter="checkerboard(across)">
                                      <p:cBhvr>
                                        <p:cTn id="46" dur="500"/>
                                        <p:tgtEl>
                                          <p:spTgt spid="15366"/>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5369"/>
                                        </p:tgtEl>
                                        <p:attrNameLst>
                                          <p:attrName>style.visibility</p:attrName>
                                        </p:attrNameLst>
                                      </p:cBhvr>
                                      <p:to>
                                        <p:strVal val="visible"/>
                                      </p:to>
                                    </p:set>
                                    <p:animEffect transition="in" filter="checkerboard(across)">
                                      <p:cBhvr>
                                        <p:cTn id="49" dur="500"/>
                                        <p:tgtEl>
                                          <p:spTgt spid="15369"/>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5370"/>
                                        </p:tgtEl>
                                        <p:attrNameLst>
                                          <p:attrName>style.visibility</p:attrName>
                                        </p:attrNameLst>
                                      </p:cBhvr>
                                      <p:to>
                                        <p:strVal val="visible"/>
                                      </p:to>
                                    </p:set>
                                    <p:animEffect transition="in" filter="checkerboard(across)">
                                      <p:cBhvr>
                                        <p:cTn id="52" dur="500"/>
                                        <p:tgtEl>
                                          <p:spTgt spid="15370"/>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15371"/>
                                        </p:tgtEl>
                                        <p:attrNameLst>
                                          <p:attrName>style.visibility</p:attrName>
                                        </p:attrNameLst>
                                      </p:cBhvr>
                                      <p:to>
                                        <p:strVal val="visible"/>
                                      </p:to>
                                    </p:set>
                                    <p:animEffect transition="in" filter="checkerboard(across)">
                                      <p:cBhvr>
                                        <p:cTn id="55" dur="500"/>
                                        <p:tgtEl>
                                          <p:spTgt spid="15371"/>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15372"/>
                                        </p:tgtEl>
                                        <p:attrNameLst>
                                          <p:attrName>style.visibility</p:attrName>
                                        </p:attrNameLst>
                                      </p:cBhvr>
                                      <p:to>
                                        <p:strVal val="visible"/>
                                      </p:to>
                                    </p:set>
                                    <p:animEffect transition="in" filter="checkerboard(across)">
                                      <p:cBhvr>
                                        <p:cTn id="58" dur="500"/>
                                        <p:tgtEl>
                                          <p:spTgt spid="15372"/>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15373"/>
                                        </p:tgtEl>
                                        <p:attrNameLst>
                                          <p:attrName>style.visibility</p:attrName>
                                        </p:attrNameLst>
                                      </p:cBhvr>
                                      <p:to>
                                        <p:strVal val="visible"/>
                                      </p:to>
                                    </p:set>
                                    <p:animEffect transition="in" filter="checkerboard(across)">
                                      <p:cBhvr>
                                        <p:cTn id="61" dur="500"/>
                                        <p:tgtEl>
                                          <p:spTgt spid="15373"/>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15374"/>
                                        </p:tgtEl>
                                        <p:attrNameLst>
                                          <p:attrName>style.visibility</p:attrName>
                                        </p:attrNameLst>
                                      </p:cBhvr>
                                      <p:to>
                                        <p:strVal val="visible"/>
                                      </p:to>
                                    </p:set>
                                    <p:animEffect transition="in" filter="checkerboard(across)">
                                      <p:cBhvr>
                                        <p:cTn id="64" dur="500"/>
                                        <p:tgtEl>
                                          <p:spTgt spid="15374"/>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15375"/>
                                        </p:tgtEl>
                                        <p:attrNameLst>
                                          <p:attrName>style.visibility</p:attrName>
                                        </p:attrNameLst>
                                      </p:cBhvr>
                                      <p:to>
                                        <p:strVal val="visible"/>
                                      </p:to>
                                    </p:set>
                                    <p:animEffect transition="in" filter="checkerboard(across)">
                                      <p:cBhvr>
                                        <p:cTn id="67" dur="500"/>
                                        <p:tgtEl>
                                          <p:spTgt spid="15375"/>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15385"/>
                                        </p:tgtEl>
                                        <p:attrNameLst>
                                          <p:attrName>style.visibility</p:attrName>
                                        </p:attrNameLst>
                                      </p:cBhvr>
                                      <p:to>
                                        <p:strVal val="visible"/>
                                      </p:to>
                                    </p:set>
                                    <p:animEffect transition="in" filter="checkerboard(across)">
                                      <p:cBhvr>
                                        <p:cTn id="70" dur="500"/>
                                        <p:tgtEl>
                                          <p:spTgt spid="15385"/>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15386"/>
                                        </p:tgtEl>
                                        <p:attrNameLst>
                                          <p:attrName>style.visibility</p:attrName>
                                        </p:attrNameLst>
                                      </p:cBhvr>
                                      <p:to>
                                        <p:strVal val="visible"/>
                                      </p:to>
                                    </p:set>
                                    <p:animEffect transition="in" filter="checkerboard(across)">
                                      <p:cBhvr>
                                        <p:cTn id="73" dur="500"/>
                                        <p:tgtEl>
                                          <p:spTgt spid="15386"/>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15387"/>
                                        </p:tgtEl>
                                        <p:attrNameLst>
                                          <p:attrName>style.visibility</p:attrName>
                                        </p:attrNameLst>
                                      </p:cBhvr>
                                      <p:to>
                                        <p:strVal val="visible"/>
                                      </p:to>
                                    </p:set>
                                    <p:animEffect transition="in" filter="checkerboard(across)">
                                      <p:cBhvr>
                                        <p:cTn id="76" dur="500"/>
                                        <p:tgtEl>
                                          <p:spTgt spid="15387"/>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25603">
                                            <p:txEl>
                                              <p:pRg st="6" end="6"/>
                                            </p:txEl>
                                          </p:spTgt>
                                        </p:tgtEl>
                                        <p:attrNameLst>
                                          <p:attrName>style.visibility</p:attrName>
                                        </p:attrNameLst>
                                      </p:cBhvr>
                                      <p:to>
                                        <p:strVal val="visible"/>
                                      </p:to>
                                    </p:set>
                                    <p:animEffect transition="in" filter="fade">
                                      <p:cBhvr>
                                        <p:cTn id="81" dur="1000"/>
                                        <p:tgtEl>
                                          <p:spTgt spid="25603">
                                            <p:txEl>
                                              <p:pRg st="6" end="6"/>
                                            </p:txEl>
                                          </p:spTgt>
                                        </p:tgtEl>
                                      </p:cBhvr>
                                    </p:animEffect>
                                    <p:anim calcmode="lin" valueType="num">
                                      <p:cBhvr>
                                        <p:cTn id="82" dur="10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560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25603">
                                            <p:txEl>
                                              <p:pRg st="7" end="7"/>
                                            </p:txEl>
                                          </p:spTgt>
                                        </p:tgtEl>
                                        <p:attrNameLst>
                                          <p:attrName>style.visibility</p:attrName>
                                        </p:attrNameLst>
                                      </p:cBhvr>
                                      <p:to>
                                        <p:strVal val="visible"/>
                                      </p:to>
                                    </p:set>
                                    <p:animEffect transition="in" filter="fade">
                                      <p:cBhvr>
                                        <p:cTn id="88" dur="1000"/>
                                        <p:tgtEl>
                                          <p:spTgt spid="25603">
                                            <p:txEl>
                                              <p:pRg st="7" end="7"/>
                                            </p:txEl>
                                          </p:spTgt>
                                        </p:tgtEl>
                                      </p:cBhvr>
                                    </p:animEffect>
                                    <p:anim calcmode="lin" valueType="num">
                                      <p:cBhvr>
                                        <p:cTn id="89" dur="10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p:cTn id="90" dur="1000" fill="hold"/>
                                        <p:tgtEl>
                                          <p:spTgt spid="2560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animBg="1"/>
      <p:bldP spid="15364" grpId="0" animBg="1"/>
      <p:bldP spid="15365" grpId="0" animBg="1"/>
      <p:bldP spid="15366" grpId="0" animBg="1"/>
      <p:bldP spid="15369" grpId="0" animBg="1"/>
      <p:bldP spid="15370" grpId="0" animBg="1"/>
      <p:bldP spid="15371" grpId="0" animBg="1"/>
      <p:bldP spid="15372" grpId="0" animBg="1"/>
      <p:bldP spid="15373" grpId="0" animBg="1"/>
      <p:bldP spid="15374" grpId="0" animBg="1"/>
      <p:bldP spid="15375" grpId="0" animBg="1"/>
      <p:bldP spid="15385" grpId="0" animBg="1"/>
      <p:bldP spid="15386" grpId="0" animBg="1"/>
      <p:bldP spid="1538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gradFill rotWithShape="1">
            <a:gsLst>
              <a:gs pos="0">
                <a:srgbClr val="FF0000"/>
              </a:gs>
              <a:gs pos="50000">
                <a:srgbClr val="FF0000">
                  <a:gamma/>
                  <a:shade val="46275"/>
                  <a:invGamma/>
                </a:srgbClr>
              </a:gs>
              <a:gs pos="100000">
                <a:srgbClr val="FF0000"/>
              </a:gs>
            </a:gsLst>
            <a:lin ang="5400000" scaled="1"/>
          </a:gradFill>
        </p:spPr>
        <p:txBody>
          <a:bodyPr/>
          <a:lstStyle/>
          <a:p>
            <a:pPr>
              <a:defRPr/>
            </a:pPr>
            <a:r>
              <a:rPr lang="en-AU" b="1" smtClean="0">
                <a:solidFill>
                  <a:srgbClr val="FFCC00"/>
                </a:solidFill>
                <a:effectLst>
                  <a:outerShdw blurRad="38100" dist="38100" dir="2700000" algn="tl">
                    <a:srgbClr val="000000"/>
                  </a:outerShdw>
                </a:effectLst>
              </a:rPr>
              <a:t>Kết luận</a:t>
            </a:r>
            <a:endParaRPr lang="en-US" b="1" smtClean="0">
              <a:solidFill>
                <a:srgbClr val="FFCC00"/>
              </a:solidFill>
              <a:effectLst>
                <a:outerShdw blurRad="38100" dist="38100" dir="2700000" algn="tl">
                  <a:srgbClr val="000000"/>
                </a:outerShdw>
              </a:effectLst>
            </a:endParaRPr>
          </a:p>
        </p:txBody>
      </p:sp>
      <p:sp>
        <p:nvSpPr>
          <p:cNvPr id="55299" name="Rectangle 3"/>
          <p:cNvSpPr>
            <a:spLocks noGrp="1" noChangeArrowheads="1"/>
          </p:cNvSpPr>
          <p:nvPr>
            <p:ph type="body" idx="1"/>
          </p:nvPr>
        </p:nvSpPr>
        <p:spPr>
          <a:xfrm>
            <a:off x="468313" y="1557338"/>
            <a:ext cx="7920037" cy="5300662"/>
          </a:xfrm>
        </p:spPr>
        <p:txBody>
          <a:bodyPr/>
          <a:lstStyle/>
          <a:p>
            <a:pPr>
              <a:lnSpc>
                <a:spcPct val="90000"/>
              </a:lnSpc>
            </a:pPr>
            <a:r>
              <a:rPr lang="en-US" sz="2600" smtClean="0"/>
              <a:t>Trong vòng 20 năm qua, nền giáo dục Việt Nam đã trải qua những đổi mới và cải cách phức tạp.</a:t>
            </a:r>
          </a:p>
          <a:p>
            <a:r>
              <a:rPr lang="en-US" sz="2600" smtClean="0"/>
              <a:t>Bước kế tiếp là tiếp tục hội nhập:</a:t>
            </a:r>
          </a:p>
          <a:p>
            <a:pPr lvl="1"/>
            <a:r>
              <a:rPr lang="en-US" smtClean="0"/>
              <a:t>Với nhu cầu giáo dục của cơ cấu thị trường lao động (cả trong nước và quốc tế); </a:t>
            </a:r>
          </a:p>
          <a:p>
            <a:pPr lvl="1"/>
            <a:r>
              <a:rPr lang="vi-VN" smtClean="0"/>
              <a:t>Dự đoán những thay đổi trong mối quan hệ kinh tế, giáo dục và các</a:t>
            </a:r>
            <a:r>
              <a:rPr lang="en-US" smtClean="0"/>
              <a:t> các mối quan hệ khác</a:t>
            </a:r>
          </a:p>
          <a:p>
            <a:pPr lvl="2"/>
            <a:r>
              <a:rPr lang="en-US" smtClean="0"/>
              <a:t>Ví dụ, phát sinh từ các quan hệ đối tác xuyên Thái Bình Dương</a:t>
            </a:r>
          </a:p>
          <a:p>
            <a:pPr>
              <a:buFontTx/>
              <a:buNone/>
            </a:pPr>
            <a:r>
              <a:rPr lang="en-US" smtClean="0"/>
              <a:t>    Việt Nam tiếp tục quá trình chuyển đổi kinh tế. </a:t>
            </a:r>
          </a:p>
          <a:p>
            <a:endParaRPr lang="en-US" sz="2400" smtClean="0"/>
          </a:p>
          <a:p>
            <a:pPr lvl="1">
              <a:lnSpc>
                <a:spcPct val="85000"/>
              </a:lnSpc>
            </a:pPr>
            <a:endParaRPr lang="en-US" sz="1900" smtClean="0"/>
          </a:p>
          <a:p>
            <a:pPr>
              <a:lnSpc>
                <a:spcPct val="85000"/>
              </a:lnSpc>
            </a:pPr>
            <a:endParaRPr lang="en-US" sz="2000" smtClean="0"/>
          </a:p>
        </p:txBody>
      </p:sp>
      <p:grpSp>
        <p:nvGrpSpPr>
          <p:cNvPr id="22532" name="Group 16"/>
          <p:cNvGrpSpPr>
            <a:grpSpLocks/>
          </p:cNvGrpSpPr>
          <p:nvPr/>
        </p:nvGrpSpPr>
        <p:grpSpPr bwMode="auto">
          <a:xfrm>
            <a:off x="-36513" y="5300663"/>
            <a:ext cx="9144001" cy="1557337"/>
            <a:chOff x="-23" y="3339"/>
            <a:chExt cx="5760" cy="981"/>
          </a:xfrm>
        </p:grpSpPr>
        <p:sp>
          <p:nvSpPr>
            <p:cNvPr id="20497" name="AutoShape 10"/>
            <p:cNvSpPr>
              <a:spLocks noChangeArrowheads="1"/>
            </p:cNvSpPr>
            <p:nvPr/>
          </p:nvSpPr>
          <p:spPr bwMode="auto">
            <a:xfrm>
              <a:off x="-23" y="3339"/>
              <a:ext cx="5760" cy="981"/>
            </a:xfrm>
            <a:prstGeom prst="rtTriangle">
              <a:avLst/>
            </a:prstGeom>
            <a:solidFill>
              <a:srgbClr val="FFCC00"/>
            </a:solidFill>
            <a:ln w="9525">
              <a:noFill/>
              <a:miter lim="800000"/>
              <a:headEnd/>
              <a:tailEnd/>
            </a:ln>
            <a:effectLst>
              <a:outerShdw dist="35921" dir="2700000" algn="ctr" rotWithShape="0">
                <a:schemeClr val="bg2"/>
              </a:outerShdw>
            </a:effectLst>
          </p:spPr>
          <p:txBody>
            <a:bodyPr wrap="none" anchor="ctr"/>
            <a:lstStyle/>
            <a:p>
              <a:pPr>
                <a:defRPr/>
              </a:pPr>
              <a:endParaRPr lang="en-AU" sz="1800"/>
            </a:p>
          </p:txBody>
        </p:sp>
        <p:sp>
          <p:nvSpPr>
            <p:cNvPr id="22534" name="AutoShape 11"/>
            <p:cNvSpPr>
              <a:spLocks noChangeArrowheads="1"/>
            </p:cNvSpPr>
            <p:nvPr/>
          </p:nvSpPr>
          <p:spPr bwMode="auto">
            <a:xfrm>
              <a:off x="-23" y="3430"/>
              <a:ext cx="5760" cy="890"/>
            </a:xfrm>
            <a:prstGeom prst="rtTriangle">
              <a:avLst/>
            </a:prstGeom>
            <a:solidFill>
              <a:srgbClr val="FF0000"/>
            </a:solidFill>
            <a:ln w="9525">
              <a:noFill/>
              <a:miter lim="800000"/>
              <a:headEnd/>
              <a:tailEnd/>
            </a:ln>
          </p:spPr>
          <p:txBody>
            <a:bodyPr wrap="none" anchor="ctr"/>
            <a:lstStyle/>
            <a:p>
              <a:endParaRPr lang="en-AU" sz="1800"/>
            </a:p>
          </p:txBody>
        </p:sp>
        <p:sp>
          <p:nvSpPr>
            <p:cNvPr id="22535" name="AutoShape 12"/>
            <p:cNvSpPr>
              <a:spLocks noChangeArrowheads="1"/>
            </p:cNvSpPr>
            <p:nvPr/>
          </p:nvSpPr>
          <p:spPr bwMode="auto">
            <a:xfrm>
              <a:off x="-23" y="3521"/>
              <a:ext cx="5692" cy="799"/>
            </a:xfrm>
            <a:prstGeom prst="rtTriangle">
              <a:avLst/>
            </a:prstGeom>
            <a:solidFill>
              <a:srgbClr val="339933"/>
            </a:solidFill>
            <a:ln w="9525">
              <a:noFill/>
              <a:miter lim="800000"/>
              <a:headEnd/>
              <a:tailEnd/>
            </a:ln>
          </p:spPr>
          <p:txBody>
            <a:bodyPr wrap="none" anchor="ctr"/>
            <a:lstStyle/>
            <a:p>
              <a:endParaRPr lang="en-AU" sz="1800"/>
            </a:p>
          </p:txBody>
        </p:sp>
        <p:sp>
          <p:nvSpPr>
            <p:cNvPr id="22536" name="AutoShape 13"/>
            <p:cNvSpPr>
              <a:spLocks noChangeArrowheads="1"/>
            </p:cNvSpPr>
            <p:nvPr/>
          </p:nvSpPr>
          <p:spPr bwMode="auto">
            <a:xfrm>
              <a:off x="-23" y="3612"/>
              <a:ext cx="5760" cy="708"/>
            </a:xfrm>
            <a:prstGeom prst="rtTriangle">
              <a:avLst/>
            </a:prstGeom>
            <a:solidFill>
              <a:schemeClr val="bg1"/>
            </a:solidFill>
            <a:ln w="9525">
              <a:noFill/>
              <a:miter lim="800000"/>
              <a:headEnd/>
              <a:tailEnd/>
            </a:ln>
          </p:spPr>
          <p:txBody>
            <a:bodyPr wrap="none" anchor="ctr"/>
            <a:lstStyle/>
            <a:p>
              <a:endParaRPr lang="en-AU" sz="1800"/>
            </a:p>
          </p:txBody>
        </p:sp>
        <p:grpSp>
          <p:nvGrpSpPr>
            <p:cNvPr id="22537" name="Group 21"/>
            <p:cNvGrpSpPr>
              <a:grpSpLocks/>
            </p:cNvGrpSpPr>
            <p:nvPr/>
          </p:nvGrpSpPr>
          <p:grpSpPr bwMode="auto">
            <a:xfrm>
              <a:off x="-1" y="3702"/>
              <a:ext cx="3743" cy="590"/>
              <a:chOff x="-1" y="3702"/>
              <a:chExt cx="3743" cy="590"/>
            </a:xfrm>
          </p:grpSpPr>
          <p:grpSp>
            <p:nvGrpSpPr>
              <p:cNvPr id="22538" name="Group 6"/>
              <p:cNvGrpSpPr>
                <a:grpSpLocks/>
              </p:cNvGrpSpPr>
              <p:nvPr/>
            </p:nvGrpSpPr>
            <p:grpSpPr bwMode="auto">
              <a:xfrm>
                <a:off x="-1" y="3702"/>
                <a:ext cx="590" cy="545"/>
                <a:chOff x="2990857" y="948017"/>
                <a:chExt cx="3162285" cy="4961965"/>
              </a:xfrm>
            </p:grpSpPr>
            <p:pic>
              <p:nvPicPr>
                <p:cNvPr id="22541" name="Picture 4"/>
                <p:cNvPicPr>
                  <a:picLocks noChangeAspect="1" noChangeArrowheads="1"/>
                </p:cNvPicPr>
                <p:nvPr/>
              </p:nvPicPr>
              <p:blipFill>
                <a:blip r:embed="rId2" cstate="print"/>
                <a:srcRect r="20557"/>
                <a:stretch>
                  <a:fillRect/>
                </a:stretch>
              </p:blipFill>
              <p:spPr bwMode="auto">
                <a:xfrm>
                  <a:off x="2990857" y="948017"/>
                  <a:ext cx="3162285" cy="4961965"/>
                </a:xfrm>
                <a:prstGeom prst="rect">
                  <a:avLst/>
                </a:prstGeom>
                <a:noFill/>
                <a:ln w="9525">
                  <a:noFill/>
                  <a:miter lim="800000"/>
                  <a:headEnd/>
                  <a:tailEnd/>
                </a:ln>
              </p:spPr>
            </p:pic>
            <p:sp>
              <p:nvSpPr>
                <p:cNvPr id="6" name="5-Point Star 5"/>
                <p:cNvSpPr/>
                <p:nvPr/>
              </p:nvSpPr>
              <p:spPr>
                <a:xfrm>
                  <a:off x="3709074" y="2277277"/>
                  <a:ext cx="1511465" cy="1220005"/>
                </a:xfrm>
                <a:prstGeom prst="star5">
                  <a:avLst/>
                </a:prstGeom>
                <a:solidFill>
                  <a:srgbClr val="FFC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grpSp>
          <p:sp>
            <p:nvSpPr>
              <p:cNvPr id="28689" name="Rectangle 17"/>
              <p:cNvSpPr>
                <a:spLocks noChangeArrowheads="1"/>
              </p:cNvSpPr>
              <p:nvPr/>
            </p:nvSpPr>
            <p:spPr bwMode="auto">
              <a:xfrm>
                <a:off x="453" y="4071"/>
                <a:ext cx="3289" cy="221"/>
              </a:xfrm>
              <a:prstGeom prst="rect">
                <a:avLst/>
              </a:prstGeom>
              <a:noFill/>
              <a:ln w="9525">
                <a:noFill/>
                <a:miter lim="800000"/>
                <a:headEnd/>
                <a:tailEnd/>
              </a:ln>
              <a:effectLst/>
            </p:spPr>
            <p:txBody>
              <a:bodyPr>
                <a:spAutoFit/>
              </a:bodyPr>
              <a:lstStyle/>
              <a:p>
                <a:pPr>
                  <a:lnSpc>
                    <a:spcPct val="85000"/>
                  </a:lnSpc>
                  <a:defRPr/>
                </a:pPr>
                <a:endParaRPr lang="en-US" sz="2000" b="1">
                  <a:effectLst>
                    <a:outerShdw blurRad="38100" dist="38100" dir="2700000" algn="tl">
                      <a:srgbClr val="C0C0C0"/>
                    </a:outerShdw>
                  </a:effectLst>
                </a:endParaRPr>
              </a:p>
            </p:txBody>
          </p:sp>
          <p:sp>
            <p:nvSpPr>
              <p:cNvPr id="28690" name="Rectangle 18"/>
              <p:cNvSpPr>
                <a:spLocks noChangeArrowheads="1"/>
              </p:cNvSpPr>
              <p:nvPr/>
            </p:nvSpPr>
            <p:spPr bwMode="auto">
              <a:xfrm>
                <a:off x="453" y="3889"/>
                <a:ext cx="1633" cy="221"/>
              </a:xfrm>
              <a:prstGeom prst="rect">
                <a:avLst/>
              </a:prstGeom>
              <a:noFill/>
              <a:ln w="9525">
                <a:noFill/>
                <a:miter lim="800000"/>
                <a:headEnd/>
                <a:tailEnd/>
              </a:ln>
              <a:effectLst/>
            </p:spPr>
            <p:txBody>
              <a:bodyPr>
                <a:spAutoFit/>
              </a:bodyPr>
              <a:lstStyle/>
              <a:p>
                <a:pPr>
                  <a:lnSpc>
                    <a:spcPct val="85000"/>
                  </a:lnSpc>
                  <a:defRPr/>
                </a:pPr>
                <a:r>
                  <a:rPr lang="en-AU" sz="2000" b="1">
                    <a:effectLst>
                      <a:outerShdw blurRad="38100" dist="38100" dir="2700000" algn="tl">
                        <a:srgbClr val="C0C0C0"/>
                      </a:outerShdw>
                    </a:effectLst>
                  </a:rPr>
                  <a:t>Burgess &amp; Turner :</a:t>
                </a:r>
                <a:endParaRPr lang="en-US" sz="2000" b="1">
                  <a:effectLst>
                    <a:outerShdw blurRad="38100" dist="38100" dir="2700000" algn="tl">
                      <a:srgbClr val="C0C0C0"/>
                    </a:outerShdw>
                  </a:effectLst>
                </a:endParaRPr>
              </a:p>
            </p:txBody>
          </p:sp>
        </p:grpSp>
      </p:grpSp>
      <p:sp>
        <p:nvSpPr>
          <p:cNvPr id="16" name="Rectangle 17"/>
          <p:cNvSpPr>
            <a:spLocks noChangeArrowheads="1"/>
          </p:cNvSpPr>
          <p:nvPr/>
        </p:nvSpPr>
        <p:spPr bwMode="auto">
          <a:xfrm>
            <a:off x="719136" y="6462713"/>
            <a:ext cx="5996003" cy="353943"/>
          </a:xfrm>
          <a:prstGeom prst="rect">
            <a:avLst/>
          </a:prstGeom>
          <a:noFill/>
          <a:ln w="9525">
            <a:noFill/>
            <a:miter lim="800000"/>
            <a:headEnd/>
            <a:tailEnd/>
          </a:ln>
          <a:effectLst/>
        </p:spPr>
        <p:txBody>
          <a:bodyPr wrap="square">
            <a:spAutoFit/>
          </a:bodyPr>
          <a:lstStyle/>
          <a:p>
            <a:pPr>
              <a:lnSpc>
                <a:spcPct val="85000"/>
              </a:lnSpc>
              <a:defRPr/>
            </a:pPr>
            <a:r>
              <a:rPr lang="en-US" sz="2000" b="1" smtClean="0">
                <a:effectLst>
                  <a:outerShdw blurRad="38100" dist="38100" dir="2700000" algn="tl">
                    <a:srgbClr val="C0C0C0"/>
                  </a:outerShdw>
                </a:effectLst>
              </a:rPr>
              <a:t>Thúc đẩy hợp tác với doanh nghiệp</a:t>
            </a:r>
            <a:endParaRPr lang="en-US" sz="2000" b="1">
              <a:effectLst>
                <a:outerShdw blurRad="38100" dist="38100" dir="2700000" algn="tl">
                  <a:srgbClr val="C0C0C0"/>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1000"/>
                                        <p:tgtEl>
                                          <p:spTgt spid="55299">
                                            <p:txEl>
                                              <p:pRg st="0" end="0"/>
                                            </p:txEl>
                                          </p:spTgt>
                                        </p:tgtEl>
                                      </p:cBhvr>
                                    </p:animEffect>
                                    <p:anim calcmode="lin" valueType="num">
                                      <p:cBhvr>
                                        <p:cTn id="8" dur="10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52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5299">
                                            <p:txEl>
                                              <p:pRg st="1" end="1"/>
                                            </p:txEl>
                                          </p:spTgt>
                                        </p:tgtEl>
                                        <p:attrNameLst>
                                          <p:attrName>style.visibility</p:attrName>
                                        </p:attrNameLst>
                                      </p:cBhvr>
                                      <p:to>
                                        <p:strVal val="visible"/>
                                      </p:to>
                                    </p:set>
                                    <p:animEffect transition="in" filter="fade">
                                      <p:cBhvr>
                                        <p:cTn id="14" dur="1000"/>
                                        <p:tgtEl>
                                          <p:spTgt spid="55299">
                                            <p:txEl>
                                              <p:pRg st="1" end="1"/>
                                            </p:txEl>
                                          </p:spTgt>
                                        </p:tgtEl>
                                      </p:cBhvr>
                                    </p:animEffect>
                                    <p:anim calcmode="lin" valueType="num">
                                      <p:cBhvr>
                                        <p:cTn id="15" dur="10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52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5299">
                                            <p:txEl>
                                              <p:pRg st="2" end="2"/>
                                            </p:txEl>
                                          </p:spTgt>
                                        </p:tgtEl>
                                        <p:attrNameLst>
                                          <p:attrName>style.visibility</p:attrName>
                                        </p:attrNameLst>
                                      </p:cBhvr>
                                      <p:to>
                                        <p:strVal val="visible"/>
                                      </p:to>
                                    </p:set>
                                    <p:animEffect transition="in" filter="fade">
                                      <p:cBhvr>
                                        <p:cTn id="21" dur="1000"/>
                                        <p:tgtEl>
                                          <p:spTgt spid="55299">
                                            <p:txEl>
                                              <p:pRg st="2" end="2"/>
                                            </p:txEl>
                                          </p:spTgt>
                                        </p:tgtEl>
                                      </p:cBhvr>
                                    </p:animEffect>
                                    <p:anim calcmode="lin" valueType="num">
                                      <p:cBhvr>
                                        <p:cTn id="22" dur="10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52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5299">
                                            <p:txEl>
                                              <p:pRg st="3" end="3"/>
                                            </p:txEl>
                                          </p:spTgt>
                                        </p:tgtEl>
                                        <p:attrNameLst>
                                          <p:attrName>style.visibility</p:attrName>
                                        </p:attrNameLst>
                                      </p:cBhvr>
                                      <p:to>
                                        <p:strVal val="visible"/>
                                      </p:to>
                                    </p:set>
                                    <p:animEffect transition="in" filter="fade">
                                      <p:cBhvr>
                                        <p:cTn id="28" dur="1000"/>
                                        <p:tgtEl>
                                          <p:spTgt spid="55299">
                                            <p:txEl>
                                              <p:pRg st="3" end="3"/>
                                            </p:txEl>
                                          </p:spTgt>
                                        </p:tgtEl>
                                      </p:cBhvr>
                                    </p:animEffect>
                                    <p:anim calcmode="lin" valueType="num">
                                      <p:cBhvr>
                                        <p:cTn id="29" dur="10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52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5299">
                                            <p:txEl>
                                              <p:pRg st="4" end="4"/>
                                            </p:txEl>
                                          </p:spTgt>
                                        </p:tgtEl>
                                        <p:attrNameLst>
                                          <p:attrName>style.visibility</p:attrName>
                                        </p:attrNameLst>
                                      </p:cBhvr>
                                      <p:to>
                                        <p:strVal val="visible"/>
                                      </p:to>
                                    </p:set>
                                    <p:animEffect transition="in" filter="fade">
                                      <p:cBhvr>
                                        <p:cTn id="35" dur="1000"/>
                                        <p:tgtEl>
                                          <p:spTgt spid="55299">
                                            <p:txEl>
                                              <p:pRg st="4" end="4"/>
                                            </p:txEl>
                                          </p:spTgt>
                                        </p:tgtEl>
                                      </p:cBhvr>
                                    </p:animEffect>
                                    <p:anim calcmode="lin" valueType="num">
                                      <p:cBhvr>
                                        <p:cTn id="36" dur="10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52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5299">
                                            <p:txEl>
                                              <p:pRg st="5" end="5"/>
                                            </p:txEl>
                                          </p:spTgt>
                                        </p:tgtEl>
                                        <p:attrNameLst>
                                          <p:attrName>style.visibility</p:attrName>
                                        </p:attrNameLst>
                                      </p:cBhvr>
                                      <p:to>
                                        <p:strVal val="visible"/>
                                      </p:to>
                                    </p:set>
                                    <p:animEffect transition="in" filter="fade">
                                      <p:cBhvr>
                                        <p:cTn id="42" dur="1000"/>
                                        <p:tgtEl>
                                          <p:spTgt spid="55299">
                                            <p:txEl>
                                              <p:pRg st="5" end="5"/>
                                            </p:txEl>
                                          </p:spTgt>
                                        </p:tgtEl>
                                      </p:cBhvr>
                                    </p:animEffect>
                                    <p:anim calcmode="lin" valueType="num">
                                      <p:cBhvr>
                                        <p:cTn id="43" dur="10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529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684213" y="1700213"/>
            <a:ext cx="8135937" cy="4321175"/>
          </a:xfrm>
        </p:spPr>
        <p:txBody>
          <a:bodyPr/>
          <a:lstStyle/>
          <a:p>
            <a:r>
              <a:rPr lang="en-US" sz="2400" smtClean="0"/>
              <a:t>Giáo dục ở Việt Nam là một hệ thống ma trận phức tạp:</a:t>
            </a:r>
          </a:p>
          <a:p>
            <a:pPr lvl="1"/>
            <a:r>
              <a:rPr lang="en-US" sz="2200" smtClean="0"/>
              <a:t>Có thể đạt được nhiều thành tựu hơn nữa bằng cách xem xét cơ cấu ở cấp địa phương; và</a:t>
            </a:r>
          </a:p>
          <a:p>
            <a:pPr lvl="1"/>
            <a:r>
              <a:rPr lang="en-US" sz="2200" smtClean="0"/>
              <a:t>Lưu tâm đến những yêu cầu của nhà nước.</a:t>
            </a:r>
          </a:p>
          <a:p>
            <a:r>
              <a:rPr lang="en-US" sz="2400" smtClean="0"/>
              <a:t>Một quan điểm hệ thống sẽ cho phép:</a:t>
            </a:r>
          </a:p>
          <a:p>
            <a:pPr lvl="1"/>
            <a:r>
              <a:rPr lang="en-US" sz="2200" smtClean="0"/>
              <a:t>Các nhà giáo dục xác định được các mối quan hệ quan trọng đối với sự thành công bên trong nội bộ cũng như với bên ngoài;</a:t>
            </a:r>
          </a:p>
          <a:p>
            <a:pPr lvl="1"/>
            <a:r>
              <a:rPr lang="en-US" sz="2200" smtClean="0"/>
              <a:t>Một phương pháp tiếp cận tích hợp, tập trung đối với giáo dục, và liên kết hiệu quả với doanh nghiệp.  </a:t>
            </a:r>
          </a:p>
          <a:p>
            <a:pPr lvl="1"/>
            <a:endParaRPr lang="en-US" sz="2200" smtClean="0"/>
          </a:p>
          <a:p>
            <a:endParaRPr lang="en-AU" smtClean="0"/>
          </a:p>
        </p:txBody>
      </p:sp>
      <p:sp>
        <p:nvSpPr>
          <p:cNvPr id="55298" name="Rectangle 2"/>
          <p:cNvSpPr>
            <a:spLocks noChangeArrowheads="1"/>
          </p:cNvSpPr>
          <p:nvPr/>
        </p:nvSpPr>
        <p:spPr bwMode="auto">
          <a:xfrm>
            <a:off x="395288" y="260350"/>
            <a:ext cx="8229600" cy="1143000"/>
          </a:xfrm>
          <a:prstGeom prst="rect">
            <a:avLst/>
          </a:prstGeom>
          <a:gradFill rotWithShape="1">
            <a:gsLst>
              <a:gs pos="0">
                <a:srgbClr val="FF0000"/>
              </a:gs>
              <a:gs pos="50000">
                <a:srgbClr val="760000"/>
              </a:gs>
              <a:gs pos="100000">
                <a:srgbClr val="FF0000"/>
              </a:gs>
            </a:gsLst>
            <a:lin ang="5400000" scaled="1"/>
          </a:gradFill>
          <a:ln w="9525">
            <a:noFill/>
            <a:miter lim="800000"/>
            <a:headEnd/>
            <a:tailEnd/>
          </a:ln>
        </p:spPr>
        <p:txBody>
          <a:bodyPr anchor="ctr"/>
          <a:lstStyle/>
          <a:p>
            <a:pPr algn="ctr" eaLnBrk="0" hangingPunct="0">
              <a:defRPr/>
            </a:pPr>
            <a:r>
              <a:rPr lang="en-AU" sz="4400" b="1" kern="0" smtClean="0">
                <a:solidFill>
                  <a:srgbClr val="FFCC00"/>
                </a:solidFill>
                <a:effectLst>
                  <a:outerShdw blurRad="38100" dist="38100" dir="2700000" algn="tl">
                    <a:srgbClr val="000000"/>
                  </a:outerShdw>
                </a:effectLst>
                <a:latin typeface="+mj-lt"/>
                <a:ea typeface="+mj-ea"/>
                <a:cs typeface="+mj-cs"/>
              </a:rPr>
              <a:t>Kết luận</a:t>
            </a:r>
            <a:endParaRPr lang="en-US" sz="4400" b="1" kern="0">
              <a:solidFill>
                <a:srgbClr val="FFCC00"/>
              </a:solidFill>
              <a:effectLst>
                <a:outerShdw blurRad="38100" dist="38100" dir="2700000" algn="tl">
                  <a:srgbClr val="000000"/>
                </a:outerShdw>
              </a:effectLst>
              <a:latin typeface="+mj-lt"/>
              <a:ea typeface="+mj-ea"/>
              <a:cs typeface="+mj-cs"/>
            </a:endParaRPr>
          </a:p>
        </p:txBody>
      </p:sp>
      <p:grpSp>
        <p:nvGrpSpPr>
          <p:cNvPr id="23556" name="Group 5"/>
          <p:cNvGrpSpPr>
            <a:grpSpLocks/>
          </p:cNvGrpSpPr>
          <p:nvPr/>
        </p:nvGrpSpPr>
        <p:grpSpPr bwMode="auto">
          <a:xfrm>
            <a:off x="-36513" y="5300663"/>
            <a:ext cx="9144001" cy="1557337"/>
            <a:chOff x="-23" y="3339"/>
            <a:chExt cx="5760" cy="981"/>
          </a:xfrm>
        </p:grpSpPr>
        <p:sp>
          <p:nvSpPr>
            <p:cNvPr id="44038" name="AutoShape 10"/>
            <p:cNvSpPr>
              <a:spLocks noChangeArrowheads="1"/>
            </p:cNvSpPr>
            <p:nvPr/>
          </p:nvSpPr>
          <p:spPr bwMode="auto">
            <a:xfrm>
              <a:off x="-23" y="3339"/>
              <a:ext cx="5760" cy="981"/>
            </a:xfrm>
            <a:prstGeom prst="rtTriangle">
              <a:avLst/>
            </a:prstGeom>
            <a:solidFill>
              <a:srgbClr val="FFCC00"/>
            </a:solidFill>
            <a:ln w="9525">
              <a:noFill/>
              <a:miter lim="800000"/>
              <a:headEnd/>
              <a:tailEnd/>
            </a:ln>
            <a:effectLst>
              <a:outerShdw dist="35921" dir="2700000" algn="ctr" rotWithShape="0">
                <a:schemeClr val="bg2"/>
              </a:outerShdw>
            </a:effectLst>
          </p:spPr>
          <p:txBody>
            <a:bodyPr wrap="none" anchor="ctr"/>
            <a:lstStyle/>
            <a:p>
              <a:pPr>
                <a:defRPr/>
              </a:pPr>
              <a:endParaRPr lang="en-AU" sz="1800"/>
            </a:p>
          </p:txBody>
        </p:sp>
        <p:sp>
          <p:nvSpPr>
            <p:cNvPr id="23559" name="AutoShape 11"/>
            <p:cNvSpPr>
              <a:spLocks noChangeArrowheads="1"/>
            </p:cNvSpPr>
            <p:nvPr/>
          </p:nvSpPr>
          <p:spPr bwMode="auto">
            <a:xfrm>
              <a:off x="-23" y="3430"/>
              <a:ext cx="5760" cy="890"/>
            </a:xfrm>
            <a:prstGeom prst="rtTriangle">
              <a:avLst/>
            </a:prstGeom>
            <a:solidFill>
              <a:srgbClr val="FF0000"/>
            </a:solidFill>
            <a:ln w="9525">
              <a:noFill/>
              <a:miter lim="800000"/>
              <a:headEnd/>
              <a:tailEnd/>
            </a:ln>
          </p:spPr>
          <p:txBody>
            <a:bodyPr wrap="none" anchor="ctr"/>
            <a:lstStyle/>
            <a:p>
              <a:endParaRPr lang="en-AU" sz="1800"/>
            </a:p>
          </p:txBody>
        </p:sp>
        <p:sp>
          <p:nvSpPr>
            <p:cNvPr id="23560" name="AutoShape 12"/>
            <p:cNvSpPr>
              <a:spLocks noChangeArrowheads="1"/>
            </p:cNvSpPr>
            <p:nvPr/>
          </p:nvSpPr>
          <p:spPr bwMode="auto">
            <a:xfrm>
              <a:off x="-23" y="3521"/>
              <a:ext cx="5692" cy="799"/>
            </a:xfrm>
            <a:prstGeom prst="rtTriangle">
              <a:avLst/>
            </a:prstGeom>
            <a:solidFill>
              <a:srgbClr val="339933"/>
            </a:solidFill>
            <a:ln w="9525">
              <a:noFill/>
              <a:miter lim="800000"/>
              <a:headEnd/>
              <a:tailEnd/>
            </a:ln>
          </p:spPr>
          <p:txBody>
            <a:bodyPr wrap="none" anchor="ctr"/>
            <a:lstStyle/>
            <a:p>
              <a:endParaRPr lang="en-AU" sz="1800"/>
            </a:p>
          </p:txBody>
        </p:sp>
        <p:sp>
          <p:nvSpPr>
            <p:cNvPr id="23561" name="AutoShape 13"/>
            <p:cNvSpPr>
              <a:spLocks noChangeArrowheads="1"/>
            </p:cNvSpPr>
            <p:nvPr/>
          </p:nvSpPr>
          <p:spPr bwMode="auto">
            <a:xfrm>
              <a:off x="-23" y="3612"/>
              <a:ext cx="5760" cy="708"/>
            </a:xfrm>
            <a:prstGeom prst="rtTriangle">
              <a:avLst/>
            </a:prstGeom>
            <a:solidFill>
              <a:schemeClr val="bg1"/>
            </a:solidFill>
            <a:ln w="9525">
              <a:noFill/>
              <a:miter lim="800000"/>
              <a:headEnd/>
              <a:tailEnd/>
            </a:ln>
          </p:spPr>
          <p:txBody>
            <a:bodyPr wrap="none" anchor="ctr"/>
            <a:lstStyle/>
            <a:p>
              <a:endParaRPr lang="en-AU" sz="1800"/>
            </a:p>
          </p:txBody>
        </p:sp>
        <p:grpSp>
          <p:nvGrpSpPr>
            <p:cNvPr id="23562" name="Group 10"/>
            <p:cNvGrpSpPr>
              <a:grpSpLocks/>
            </p:cNvGrpSpPr>
            <p:nvPr/>
          </p:nvGrpSpPr>
          <p:grpSpPr bwMode="auto">
            <a:xfrm>
              <a:off x="-1" y="3702"/>
              <a:ext cx="3743" cy="590"/>
              <a:chOff x="-1" y="3702"/>
              <a:chExt cx="3743" cy="590"/>
            </a:xfrm>
          </p:grpSpPr>
          <p:grpSp>
            <p:nvGrpSpPr>
              <p:cNvPr id="23563" name="Group 6"/>
              <p:cNvGrpSpPr>
                <a:grpSpLocks/>
              </p:cNvGrpSpPr>
              <p:nvPr/>
            </p:nvGrpSpPr>
            <p:grpSpPr bwMode="auto">
              <a:xfrm>
                <a:off x="-1" y="3702"/>
                <a:ext cx="590" cy="545"/>
                <a:chOff x="2990857" y="948017"/>
                <a:chExt cx="3162285" cy="4961965"/>
              </a:xfrm>
            </p:grpSpPr>
            <p:pic>
              <p:nvPicPr>
                <p:cNvPr id="23566" name="Picture 4"/>
                <p:cNvPicPr>
                  <a:picLocks noChangeAspect="1" noChangeArrowheads="1"/>
                </p:cNvPicPr>
                <p:nvPr/>
              </p:nvPicPr>
              <p:blipFill>
                <a:blip r:embed="rId2" cstate="print"/>
                <a:srcRect r="20557"/>
                <a:stretch>
                  <a:fillRect/>
                </a:stretch>
              </p:blipFill>
              <p:spPr bwMode="auto">
                <a:xfrm>
                  <a:off x="2990857" y="948017"/>
                  <a:ext cx="3162285" cy="4961965"/>
                </a:xfrm>
                <a:prstGeom prst="rect">
                  <a:avLst/>
                </a:prstGeom>
                <a:noFill/>
                <a:ln w="9525">
                  <a:noFill/>
                  <a:miter lim="800000"/>
                  <a:headEnd/>
                  <a:tailEnd/>
                </a:ln>
              </p:spPr>
            </p:pic>
            <p:sp>
              <p:nvSpPr>
                <p:cNvPr id="6" name="5-Point Star 5"/>
                <p:cNvSpPr/>
                <p:nvPr/>
              </p:nvSpPr>
              <p:spPr>
                <a:xfrm>
                  <a:off x="3709074" y="2277277"/>
                  <a:ext cx="1511465" cy="1220005"/>
                </a:xfrm>
                <a:prstGeom prst="star5">
                  <a:avLst/>
                </a:prstGeom>
                <a:solidFill>
                  <a:srgbClr val="FFC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grpSp>
          <p:sp>
            <p:nvSpPr>
              <p:cNvPr id="28689" name="Rectangle 17"/>
              <p:cNvSpPr>
                <a:spLocks noChangeArrowheads="1"/>
              </p:cNvSpPr>
              <p:nvPr/>
            </p:nvSpPr>
            <p:spPr bwMode="auto">
              <a:xfrm>
                <a:off x="453" y="4071"/>
                <a:ext cx="3289" cy="221"/>
              </a:xfrm>
              <a:prstGeom prst="rect">
                <a:avLst/>
              </a:prstGeom>
              <a:noFill/>
              <a:ln w="9525">
                <a:noFill/>
                <a:miter lim="800000"/>
                <a:headEnd/>
                <a:tailEnd/>
              </a:ln>
              <a:effectLst/>
            </p:spPr>
            <p:txBody>
              <a:bodyPr>
                <a:spAutoFit/>
              </a:bodyPr>
              <a:lstStyle/>
              <a:p>
                <a:pPr>
                  <a:lnSpc>
                    <a:spcPct val="85000"/>
                  </a:lnSpc>
                  <a:defRPr/>
                </a:pPr>
                <a:endParaRPr lang="en-US" sz="2000" b="1">
                  <a:effectLst>
                    <a:outerShdw blurRad="38100" dist="38100" dir="2700000" algn="tl">
                      <a:srgbClr val="C0C0C0"/>
                    </a:outerShdw>
                  </a:effectLst>
                </a:endParaRPr>
              </a:p>
            </p:txBody>
          </p:sp>
          <p:sp>
            <p:nvSpPr>
              <p:cNvPr id="28690" name="Rectangle 18"/>
              <p:cNvSpPr>
                <a:spLocks noChangeArrowheads="1"/>
              </p:cNvSpPr>
              <p:nvPr/>
            </p:nvSpPr>
            <p:spPr bwMode="auto">
              <a:xfrm>
                <a:off x="453" y="3889"/>
                <a:ext cx="1633" cy="221"/>
              </a:xfrm>
              <a:prstGeom prst="rect">
                <a:avLst/>
              </a:prstGeom>
              <a:noFill/>
              <a:ln w="9525">
                <a:noFill/>
                <a:miter lim="800000"/>
                <a:headEnd/>
                <a:tailEnd/>
              </a:ln>
              <a:effectLst/>
            </p:spPr>
            <p:txBody>
              <a:bodyPr>
                <a:spAutoFit/>
              </a:bodyPr>
              <a:lstStyle/>
              <a:p>
                <a:pPr>
                  <a:lnSpc>
                    <a:spcPct val="85000"/>
                  </a:lnSpc>
                  <a:defRPr/>
                </a:pPr>
                <a:r>
                  <a:rPr lang="en-AU" sz="2000" b="1">
                    <a:effectLst>
                      <a:outerShdw blurRad="38100" dist="38100" dir="2700000" algn="tl">
                        <a:srgbClr val="C0C0C0"/>
                      </a:outerShdw>
                    </a:effectLst>
                  </a:rPr>
                  <a:t>Burgess &amp; Turner :</a:t>
                </a:r>
                <a:endParaRPr lang="en-US" sz="2000" b="1">
                  <a:effectLst>
                    <a:outerShdw blurRad="38100" dist="38100" dir="2700000" algn="tl">
                      <a:srgbClr val="C0C0C0"/>
                    </a:outerShdw>
                  </a:effectLst>
                </a:endParaRPr>
              </a:p>
            </p:txBody>
          </p:sp>
        </p:grpSp>
      </p:grpSp>
      <p:pic>
        <p:nvPicPr>
          <p:cNvPr id="44048" name="Picture 16" descr="http://dps.sd.gov/licensing/driver_licensing/images/Image69.jpg"/>
          <p:cNvPicPr>
            <a:picLocks noChangeAspect="1" noChangeArrowheads="1"/>
          </p:cNvPicPr>
          <p:nvPr/>
        </p:nvPicPr>
        <p:blipFill>
          <a:blip r:embed="rId3" cstate="print"/>
          <a:srcRect/>
          <a:stretch>
            <a:fillRect/>
          </a:stretch>
        </p:blipFill>
        <p:spPr bwMode="auto">
          <a:xfrm>
            <a:off x="7380288" y="5300663"/>
            <a:ext cx="1284287" cy="1247775"/>
          </a:xfrm>
          <a:prstGeom prst="rect">
            <a:avLst/>
          </a:prstGeom>
          <a:noFill/>
          <a:ln w="9525">
            <a:noFill/>
            <a:miter lim="800000"/>
            <a:headEnd/>
            <a:tailEnd/>
          </a:ln>
        </p:spPr>
      </p:pic>
      <p:sp>
        <p:nvSpPr>
          <p:cNvPr id="16" name="Rectangle 17"/>
          <p:cNvSpPr>
            <a:spLocks noChangeArrowheads="1"/>
          </p:cNvSpPr>
          <p:nvPr/>
        </p:nvSpPr>
        <p:spPr bwMode="auto">
          <a:xfrm>
            <a:off x="719136" y="6462713"/>
            <a:ext cx="5996003" cy="353943"/>
          </a:xfrm>
          <a:prstGeom prst="rect">
            <a:avLst/>
          </a:prstGeom>
          <a:noFill/>
          <a:ln w="9525">
            <a:noFill/>
            <a:miter lim="800000"/>
            <a:headEnd/>
            <a:tailEnd/>
          </a:ln>
          <a:effectLst/>
        </p:spPr>
        <p:txBody>
          <a:bodyPr wrap="square">
            <a:spAutoFit/>
          </a:bodyPr>
          <a:lstStyle/>
          <a:p>
            <a:pPr>
              <a:lnSpc>
                <a:spcPct val="85000"/>
              </a:lnSpc>
              <a:defRPr/>
            </a:pPr>
            <a:r>
              <a:rPr lang="en-US" sz="2000" b="1" smtClean="0">
                <a:effectLst>
                  <a:outerShdw blurRad="38100" dist="38100" dir="2700000" algn="tl">
                    <a:srgbClr val="C0C0C0"/>
                  </a:outerShdw>
                </a:effectLst>
              </a:rPr>
              <a:t>Thúc đẩy hợp tác với doanh nghiệp</a:t>
            </a:r>
            <a:endParaRPr lang="en-US" sz="2000" b="1">
              <a:effectLst>
                <a:outerShdw blurRad="38100" dist="38100" dir="2700000" algn="tl">
                  <a:srgbClr val="C0C0C0"/>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1000"/>
                                        <p:tgtEl>
                                          <p:spTgt spid="44035">
                                            <p:txEl>
                                              <p:pRg st="0" end="0"/>
                                            </p:txEl>
                                          </p:spTgt>
                                        </p:tgtEl>
                                      </p:cBhvr>
                                    </p:animEffect>
                                    <p:anim calcmode="lin" valueType="num">
                                      <p:cBhvr>
                                        <p:cTn id="8" dur="10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40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035">
                                            <p:txEl>
                                              <p:pRg st="1" end="1"/>
                                            </p:txEl>
                                          </p:spTgt>
                                        </p:tgtEl>
                                        <p:attrNameLst>
                                          <p:attrName>style.visibility</p:attrName>
                                        </p:attrNameLst>
                                      </p:cBhvr>
                                      <p:to>
                                        <p:strVal val="visible"/>
                                      </p:to>
                                    </p:set>
                                    <p:animEffect transition="in" filter="fade">
                                      <p:cBhvr>
                                        <p:cTn id="14" dur="1000"/>
                                        <p:tgtEl>
                                          <p:spTgt spid="44035">
                                            <p:txEl>
                                              <p:pRg st="1" end="1"/>
                                            </p:txEl>
                                          </p:spTgt>
                                        </p:tgtEl>
                                      </p:cBhvr>
                                    </p:animEffect>
                                    <p:anim calcmode="lin" valueType="num">
                                      <p:cBhvr>
                                        <p:cTn id="15" dur="10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40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4035">
                                            <p:txEl>
                                              <p:pRg st="2" end="2"/>
                                            </p:txEl>
                                          </p:spTgt>
                                        </p:tgtEl>
                                        <p:attrNameLst>
                                          <p:attrName>style.visibility</p:attrName>
                                        </p:attrNameLst>
                                      </p:cBhvr>
                                      <p:to>
                                        <p:strVal val="visible"/>
                                      </p:to>
                                    </p:set>
                                    <p:animEffect transition="in" filter="fade">
                                      <p:cBhvr>
                                        <p:cTn id="21" dur="1000"/>
                                        <p:tgtEl>
                                          <p:spTgt spid="44035">
                                            <p:txEl>
                                              <p:pRg st="2" end="2"/>
                                            </p:txEl>
                                          </p:spTgt>
                                        </p:tgtEl>
                                      </p:cBhvr>
                                    </p:animEffect>
                                    <p:anim calcmode="lin" valueType="num">
                                      <p:cBhvr>
                                        <p:cTn id="22" dur="10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40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4035">
                                            <p:txEl>
                                              <p:pRg st="3" end="3"/>
                                            </p:txEl>
                                          </p:spTgt>
                                        </p:tgtEl>
                                        <p:attrNameLst>
                                          <p:attrName>style.visibility</p:attrName>
                                        </p:attrNameLst>
                                      </p:cBhvr>
                                      <p:to>
                                        <p:strVal val="visible"/>
                                      </p:to>
                                    </p:set>
                                    <p:animEffect transition="in" filter="fade">
                                      <p:cBhvr>
                                        <p:cTn id="28" dur="1000"/>
                                        <p:tgtEl>
                                          <p:spTgt spid="44035">
                                            <p:txEl>
                                              <p:pRg st="3" end="3"/>
                                            </p:txEl>
                                          </p:spTgt>
                                        </p:tgtEl>
                                      </p:cBhvr>
                                    </p:animEffect>
                                    <p:anim calcmode="lin" valueType="num">
                                      <p:cBhvr>
                                        <p:cTn id="29" dur="10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40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4035">
                                            <p:txEl>
                                              <p:pRg st="4" end="4"/>
                                            </p:txEl>
                                          </p:spTgt>
                                        </p:tgtEl>
                                        <p:attrNameLst>
                                          <p:attrName>style.visibility</p:attrName>
                                        </p:attrNameLst>
                                      </p:cBhvr>
                                      <p:to>
                                        <p:strVal val="visible"/>
                                      </p:to>
                                    </p:set>
                                    <p:animEffect transition="in" filter="fade">
                                      <p:cBhvr>
                                        <p:cTn id="35" dur="1000"/>
                                        <p:tgtEl>
                                          <p:spTgt spid="44035">
                                            <p:txEl>
                                              <p:pRg st="4" end="4"/>
                                            </p:txEl>
                                          </p:spTgt>
                                        </p:tgtEl>
                                      </p:cBhvr>
                                    </p:animEffect>
                                    <p:anim calcmode="lin" valueType="num">
                                      <p:cBhvr>
                                        <p:cTn id="36" dur="10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40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4035">
                                            <p:txEl>
                                              <p:pRg st="5" end="5"/>
                                            </p:txEl>
                                          </p:spTgt>
                                        </p:tgtEl>
                                        <p:attrNameLst>
                                          <p:attrName>style.visibility</p:attrName>
                                        </p:attrNameLst>
                                      </p:cBhvr>
                                      <p:to>
                                        <p:strVal val="visible"/>
                                      </p:to>
                                    </p:set>
                                    <p:animEffect transition="in" filter="fade">
                                      <p:cBhvr>
                                        <p:cTn id="42" dur="1000"/>
                                        <p:tgtEl>
                                          <p:spTgt spid="44035">
                                            <p:txEl>
                                              <p:pRg st="5" end="5"/>
                                            </p:txEl>
                                          </p:spTgt>
                                        </p:tgtEl>
                                      </p:cBhvr>
                                    </p:animEffect>
                                    <p:anim calcmode="lin" valueType="num">
                                      <p:cBhvr>
                                        <p:cTn id="43" dur="1000" fill="hold"/>
                                        <p:tgtEl>
                                          <p:spTgt spid="4403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40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44048"/>
                                        </p:tgtEl>
                                        <p:attrNameLst>
                                          <p:attrName>style.visibility</p:attrName>
                                        </p:attrNameLst>
                                      </p:cBhvr>
                                      <p:to>
                                        <p:strVal val="visible"/>
                                      </p:to>
                                    </p:set>
                                    <p:animEffect transition="in" filter="checkerboard(across)">
                                      <p:cBhvr>
                                        <p:cTn id="49" dur="500"/>
                                        <p:tgtEl>
                                          <p:spTgt spid="44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611188" y="260350"/>
            <a:ext cx="7993062" cy="5616575"/>
          </a:xfrm>
        </p:spPr>
        <p:txBody>
          <a:bodyPr/>
          <a:lstStyle/>
          <a:p>
            <a:pPr algn="ctr">
              <a:lnSpc>
                <a:spcPct val="80000"/>
              </a:lnSpc>
              <a:buFontTx/>
              <a:buNone/>
            </a:pPr>
            <a:endParaRPr lang="en-AU" sz="4400" i="1" smtClean="0">
              <a:solidFill>
                <a:srgbClr val="CC3300"/>
              </a:solidFill>
            </a:endParaRPr>
          </a:p>
          <a:p>
            <a:pPr algn="ctr">
              <a:lnSpc>
                <a:spcPct val="80000"/>
              </a:lnSpc>
              <a:buFontTx/>
              <a:buNone/>
            </a:pPr>
            <a:r>
              <a:rPr lang="en-AU" sz="4400" i="1" smtClean="0">
                <a:solidFill>
                  <a:srgbClr val="CC3300"/>
                </a:solidFill>
              </a:rPr>
              <a:t>Xin Cảm Ơn</a:t>
            </a:r>
            <a:endParaRPr lang="en-AU" sz="4000" i="1" smtClean="0">
              <a:solidFill>
                <a:srgbClr val="CC3300"/>
              </a:solidFill>
            </a:endParaRPr>
          </a:p>
          <a:p>
            <a:pPr>
              <a:lnSpc>
                <a:spcPct val="80000"/>
              </a:lnSpc>
            </a:pPr>
            <a:endParaRPr lang="en-AU" sz="4000" i="1" smtClean="0">
              <a:solidFill>
                <a:srgbClr val="CC3300"/>
              </a:solidFill>
            </a:endParaRPr>
          </a:p>
          <a:p>
            <a:pPr algn="ctr">
              <a:lnSpc>
                <a:spcPct val="80000"/>
              </a:lnSpc>
              <a:buFontTx/>
              <a:buNone/>
            </a:pPr>
            <a:endParaRPr lang="en-AU" sz="2400" i="1" smtClean="0">
              <a:solidFill>
                <a:srgbClr val="CC3300"/>
              </a:solidFill>
            </a:endParaRPr>
          </a:p>
          <a:p>
            <a:pPr algn="ctr">
              <a:lnSpc>
                <a:spcPct val="80000"/>
              </a:lnSpc>
              <a:buFontTx/>
              <a:buNone/>
            </a:pPr>
            <a:endParaRPr lang="en-AU" sz="2400" i="1" smtClean="0">
              <a:solidFill>
                <a:srgbClr val="CC3300"/>
              </a:solidFill>
            </a:endParaRPr>
          </a:p>
          <a:p>
            <a:pPr algn="ctr">
              <a:lnSpc>
                <a:spcPct val="80000"/>
              </a:lnSpc>
              <a:buFontTx/>
              <a:buNone/>
            </a:pPr>
            <a:endParaRPr lang="en-AU" sz="2400" i="1" smtClean="0">
              <a:solidFill>
                <a:srgbClr val="CC3300"/>
              </a:solidFill>
            </a:endParaRPr>
          </a:p>
          <a:p>
            <a:pPr algn="ctr">
              <a:lnSpc>
                <a:spcPct val="80000"/>
              </a:lnSpc>
              <a:buFontTx/>
              <a:buNone/>
            </a:pPr>
            <a:endParaRPr lang="en-AU" sz="2400" i="1" smtClean="0">
              <a:solidFill>
                <a:srgbClr val="CC3300"/>
              </a:solidFill>
            </a:endParaRPr>
          </a:p>
          <a:p>
            <a:pPr algn="ctr">
              <a:lnSpc>
                <a:spcPct val="80000"/>
              </a:lnSpc>
              <a:buFontTx/>
              <a:buNone/>
            </a:pPr>
            <a:endParaRPr lang="en-AU" sz="2400" i="1" smtClean="0">
              <a:solidFill>
                <a:srgbClr val="CC3300"/>
              </a:solidFill>
            </a:endParaRPr>
          </a:p>
          <a:p>
            <a:pPr algn="ctr">
              <a:lnSpc>
                <a:spcPct val="80000"/>
              </a:lnSpc>
              <a:buFontTx/>
              <a:buNone/>
            </a:pPr>
            <a:r>
              <a:rPr lang="en-AU" sz="2600" i="1" smtClean="0">
                <a:solidFill>
                  <a:srgbClr val="CC3300"/>
                </a:solidFill>
              </a:rPr>
              <a:t>       </a:t>
            </a:r>
          </a:p>
        </p:txBody>
      </p:sp>
      <p:grpSp>
        <p:nvGrpSpPr>
          <p:cNvPr id="24579" name="Group 6"/>
          <p:cNvGrpSpPr>
            <a:grpSpLocks/>
          </p:cNvGrpSpPr>
          <p:nvPr/>
        </p:nvGrpSpPr>
        <p:grpSpPr bwMode="auto">
          <a:xfrm>
            <a:off x="3851275" y="2203450"/>
            <a:ext cx="1728788" cy="2449513"/>
            <a:chOff x="2990857" y="948017"/>
            <a:chExt cx="3162285" cy="4961965"/>
          </a:xfrm>
        </p:grpSpPr>
        <p:pic>
          <p:nvPicPr>
            <p:cNvPr id="24591" name="Picture 4"/>
            <p:cNvPicPr>
              <a:picLocks noChangeAspect="1" noChangeArrowheads="1"/>
            </p:cNvPicPr>
            <p:nvPr/>
          </p:nvPicPr>
          <p:blipFill>
            <a:blip r:embed="rId2" cstate="print"/>
            <a:srcRect r="20557"/>
            <a:stretch>
              <a:fillRect/>
            </a:stretch>
          </p:blipFill>
          <p:spPr bwMode="auto">
            <a:xfrm>
              <a:off x="2990857" y="948017"/>
              <a:ext cx="3162285" cy="4961965"/>
            </a:xfrm>
            <a:prstGeom prst="rect">
              <a:avLst/>
            </a:prstGeom>
            <a:noFill/>
            <a:ln w="9525">
              <a:noFill/>
              <a:miter lim="800000"/>
              <a:headEnd/>
              <a:tailEnd/>
            </a:ln>
          </p:spPr>
        </p:pic>
        <p:sp>
          <p:nvSpPr>
            <p:cNvPr id="2" name="5-Point Star 5"/>
            <p:cNvSpPr/>
            <p:nvPr/>
          </p:nvSpPr>
          <p:spPr>
            <a:xfrm>
              <a:off x="3708107" y="2276139"/>
              <a:ext cx="1512901" cy="1225215"/>
            </a:xfrm>
            <a:prstGeom prst="star5">
              <a:avLst/>
            </a:prstGeom>
            <a:solidFill>
              <a:srgbClr val="FFC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grpSp>
      <p:grpSp>
        <p:nvGrpSpPr>
          <p:cNvPr id="24580" name="Group 17"/>
          <p:cNvGrpSpPr>
            <a:grpSpLocks/>
          </p:cNvGrpSpPr>
          <p:nvPr/>
        </p:nvGrpSpPr>
        <p:grpSpPr bwMode="auto">
          <a:xfrm>
            <a:off x="-36513" y="5300663"/>
            <a:ext cx="9144001" cy="1557337"/>
            <a:chOff x="-23" y="3339"/>
            <a:chExt cx="5760" cy="981"/>
          </a:xfrm>
        </p:grpSpPr>
        <p:sp>
          <p:nvSpPr>
            <p:cNvPr id="22546" name="AutoShape 10"/>
            <p:cNvSpPr>
              <a:spLocks noChangeArrowheads="1"/>
            </p:cNvSpPr>
            <p:nvPr/>
          </p:nvSpPr>
          <p:spPr bwMode="auto">
            <a:xfrm>
              <a:off x="-23" y="3339"/>
              <a:ext cx="5760" cy="981"/>
            </a:xfrm>
            <a:prstGeom prst="rtTriangle">
              <a:avLst/>
            </a:prstGeom>
            <a:solidFill>
              <a:srgbClr val="FFCC00"/>
            </a:solidFill>
            <a:ln w="9525">
              <a:noFill/>
              <a:miter lim="800000"/>
              <a:headEnd/>
              <a:tailEnd/>
            </a:ln>
            <a:effectLst>
              <a:outerShdw dist="35921" dir="2700000" algn="ctr" rotWithShape="0">
                <a:schemeClr val="bg2"/>
              </a:outerShdw>
            </a:effectLst>
          </p:spPr>
          <p:txBody>
            <a:bodyPr wrap="none" anchor="ctr"/>
            <a:lstStyle/>
            <a:p>
              <a:pPr>
                <a:defRPr/>
              </a:pPr>
              <a:endParaRPr lang="en-AU" sz="1800"/>
            </a:p>
          </p:txBody>
        </p:sp>
        <p:sp>
          <p:nvSpPr>
            <p:cNvPr id="24582" name="AutoShape 11"/>
            <p:cNvSpPr>
              <a:spLocks noChangeArrowheads="1"/>
            </p:cNvSpPr>
            <p:nvPr/>
          </p:nvSpPr>
          <p:spPr bwMode="auto">
            <a:xfrm>
              <a:off x="-23" y="3430"/>
              <a:ext cx="5760" cy="890"/>
            </a:xfrm>
            <a:prstGeom prst="rtTriangle">
              <a:avLst/>
            </a:prstGeom>
            <a:solidFill>
              <a:srgbClr val="FF0000"/>
            </a:solidFill>
            <a:ln w="9525">
              <a:noFill/>
              <a:miter lim="800000"/>
              <a:headEnd/>
              <a:tailEnd/>
            </a:ln>
          </p:spPr>
          <p:txBody>
            <a:bodyPr wrap="none" anchor="ctr"/>
            <a:lstStyle/>
            <a:p>
              <a:endParaRPr lang="en-AU" sz="1800"/>
            </a:p>
          </p:txBody>
        </p:sp>
        <p:sp>
          <p:nvSpPr>
            <p:cNvPr id="24583" name="AutoShape 12"/>
            <p:cNvSpPr>
              <a:spLocks noChangeArrowheads="1"/>
            </p:cNvSpPr>
            <p:nvPr/>
          </p:nvSpPr>
          <p:spPr bwMode="auto">
            <a:xfrm>
              <a:off x="-23" y="3521"/>
              <a:ext cx="5692" cy="799"/>
            </a:xfrm>
            <a:prstGeom prst="rtTriangle">
              <a:avLst/>
            </a:prstGeom>
            <a:solidFill>
              <a:srgbClr val="339933"/>
            </a:solidFill>
            <a:ln w="9525">
              <a:noFill/>
              <a:miter lim="800000"/>
              <a:headEnd/>
              <a:tailEnd/>
            </a:ln>
          </p:spPr>
          <p:txBody>
            <a:bodyPr wrap="none" anchor="ctr"/>
            <a:lstStyle/>
            <a:p>
              <a:endParaRPr lang="en-AU" sz="1800"/>
            </a:p>
          </p:txBody>
        </p:sp>
        <p:sp>
          <p:nvSpPr>
            <p:cNvPr id="24584" name="AutoShape 13"/>
            <p:cNvSpPr>
              <a:spLocks noChangeArrowheads="1"/>
            </p:cNvSpPr>
            <p:nvPr/>
          </p:nvSpPr>
          <p:spPr bwMode="auto">
            <a:xfrm>
              <a:off x="-23" y="3612"/>
              <a:ext cx="5760" cy="708"/>
            </a:xfrm>
            <a:prstGeom prst="rtTriangle">
              <a:avLst/>
            </a:prstGeom>
            <a:solidFill>
              <a:schemeClr val="bg1"/>
            </a:solidFill>
            <a:ln w="9525">
              <a:noFill/>
              <a:miter lim="800000"/>
              <a:headEnd/>
              <a:tailEnd/>
            </a:ln>
          </p:spPr>
          <p:txBody>
            <a:bodyPr wrap="none" anchor="ctr"/>
            <a:lstStyle/>
            <a:p>
              <a:endParaRPr lang="en-AU" sz="1800"/>
            </a:p>
          </p:txBody>
        </p:sp>
        <p:grpSp>
          <p:nvGrpSpPr>
            <p:cNvPr id="24585" name="Group 22"/>
            <p:cNvGrpSpPr>
              <a:grpSpLocks/>
            </p:cNvGrpSpPr>
            <p:nvPr/>
          </p:nvGrpSpPr>
          <p:grpSpPr bwMode="auto">
            <a:xfrm>
              <a:off x="-1" y="3702"/>
              <a:ext cx="3743" cy="590"/>
              <a:chOff x="-1" y="3702"/>
              <a:chExt cx="3743" cy="590"/>
            </a:xfrm>
          </p:grpSpPr>
          <p:grpSp>
            <p:nvGrpSpPr>
              <p:cNvPr id="24586" name="Group 6"/>
              <p:cNvGrpSpPr>
                <a:grpSpLocks/>
              </p:cNvGrpSpPr>
              <p:nvPr/>
            </p:nvGrpSpPr>
            <p:grpSpPr bwMode="auto">
              <a:xfrm>
                <a:off x="-1" y="3702"/>
                <a:ext cx="590" cy="545"/>
                <a:chOff x="2990857" y="948017"/>
                <a:chExt cx="3162285" cy="4961965"/>
              </a:xfrm>
            </p:grpSpPr>
            <p:pic>
              <p:nvPicPr>
                <p:cNvPr id="24589" name="Picture 4"/>
                <p:cNvPicPr>
                  <a:picLocks noChangeAspect="1" noChangeArrowheads="1"/>
                </p:cNvPicPr>
                <p:nvPr/>
              </p:nvPicPr>
              <p:blipFill>
                <a:blip r:embed="rId3" cstate="print"/>
                <a:srcRect r="20557"/>
                <a:stretch>
                  <a:fillRect/>
                </a:stretch>
              </p:blipFill>
              <p:spPr bwMode="auto">
                <a:xfrm>
                  <a:off x="2990857" y="948017"/>
                  <a:ext cx="3162285" cy="4961965"/>
                </a:xfrm>
                <a:prstGeom prst="rect">
                  <a:avLst/>
                </a:prstGeom>
                <a:noFill/>
                <a:ln w="9525">
                  <a:noFill/>
                  <a:miter lim="800000"/>
                  <a:headEnd/>
                  <a:tailEnd/>
                </a:ln>
              </p:spPr>
            </p:pic>
            <p:sp>
              <p:nvSpPr>
                <p:cNvPr id="6" name="5-Point Star 5"/>
                <p:cNvSpPr/>
                <p:nvPr/>
              </p:nvSpPr>
              <p:spPr>
                <a:xfrm>
                  <a:off x="3709074" y="2277277"/>
                  <a:ext cx="1511465" cy="1220005"/>
                </a:xfrm>
                <a:prstGeom prst="star5">
                  <a:avLst/>
                </a:prstGeom>
                <a:solidFill>
                  <a:srgbClr val="FFC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grpSp>
          <p:sp>
            <p:nvSpPr>
              <p:cNvPr id="28689" name="Rectangle 17"/>
              <p:cNvSpPr>
                <a:spLocks noChangeArrowheads="1"/>
              </p:cNvSpPr>
              <p:nvPr/>
            </p:nvSpPr>
            <p:spPr bwMode="auto">
              <a:xfrm>
                <a:off x="453" y="4071"/>
                <a:ext cx="3289" cy="221"/>
              </a:xfrm>
              <a:prstGeom prst="rect">
                <a:avLst/>
              </a:prstGeom>
              <a:noFill/>
              <a:ln w="9525">
                <a:noFill/>
                <a:miter lim="800000"/>
                <a:headEnd/>
                <a:tailEnd/>
              </a:ln>
              <a:effectLst/>
            </p:spPr>
            <p:txBody>
              <a:bodyPr>
                <a:spAutoFit/>
              </a:bodyPr>
              <a:lstStyle/>
              <a:p>
                <a:pPr>
                  <a:lnSpc>
                    <a:spcPct val="85000"/>
                  </a:lnSpc>
                  <a:defRPr/>
                </a:pPr>
                <a:endParaRPr lang="en-US" sz="2000" b="1">
                  <a:effectLst>
                    <a:outerShdw blurRad="38100" dist="38100" dir="2700000" algn="tl">
                      <a:srgbClr val="C0C0C0"/>
                    </a:outerShdw>
                  </a:effectLst>
                </a:endParaRPr>
              </a:p>
            </p:txBody>
          </p:sp>
          <p:sp>
            <p:nvSpPr>
              <p:cNvPr id="28690" name="Rectangle 18"/>
              <p:cNvSpPr>
                <a:spLocks noChangeArrowheads="1"/>
              </p:cNvSpPr>
              <p:nvPr/>
            </p:nvSpPr>
            <p:spPr bwMode="auto">
              <a:xfrm>
                <a:off x="453" y="3889"/>
                <a:ext cx="1633" cy="221"/>
              </a:xfrm>
              <a:prstGeom prst="rect">
                <a:avLst/>
              </a:prstGeom>
              <a:noFill/>
              <a:ln w="9525">
                <a:noFill/>
                <a:miter lim="800000"/>
                <a:headEnd/>
                <a:tailEnd/>
              </a:ln>
              <a:effectLst/>
            </p:spPr>
            <p:txBody>
              <a:bodyPr>
                <a:spAutoFit/>
              </a:bodyPr>
              <a:lstStyle/>
              <a:p>
                <a:pPr>
                  <a:lnSpc>
                    <a:spcPct val="85000"/>
                  </a:lnSpc>
                  <a:defRPr/>
                </a:pPr>
                <a:r>
                  <a:rPr lang="en-AU" sz="2000" b="1">
                    <a:effectLst>
                      <a:outerShdw blurRad="38100" dist="38100" dir="2700000" algn="tl">
                        <a:srgbClr val="C0C0C0"/>
                      </a:outerShdw>
                    </a:effectLst>
                  </a:rPr>
                  <a:t>Burgess &amp; Turner :</a:t>
                </a:r>
                <a:endParaRPr lang="en-US" sz="2000" b="1">
                  <a:effectLst>
                    <a:outerShdw blurRad="38100" dist="38100" dir="2700000" algn="tl">
                      <a:srgbClr val="C0C0C0"/>
                    </a:outerShdw>
                  </a:effectLst>
                </a:endParaRPr>
              </a:p>
            </p:txBody>
          </p:sp>
        </p:grpSp>
      </p:grpSp>
      <p:sp>
        <p:nvSpPr>
          <p:cNvPr id="17" name="Rectangle 17"/>
          <p:cNvSpPr>
            <a:spLocks noChangeArrowheads="1"/>
          </p:cNvSpPr>
          <p:nvPr/>
        </p:nvSpPr>
        <p:spPr bwMode="auto">
          <a:xfrm>
            <a:off x="719136" y="6462713"/>
            <a:ext cx="5996003" cy="353943"/>
          </a:xfrm>
          <a:prstGeom prst="rect">
            <a:avLst/>
          </a:prstGeom>
          <a:noFill/>
          <a:ln w="9525">
            <a:noFill/>
            <a:miter lim="800000"/>
            <a:headEnd/>
            <a:tailEnd/>
          </a:ln>
          <a:effectLst/>
        </p:spPr>
        <p:txBody>
          <a:bodyPr wrap="square">
            <a:spAutoFit/>
          </a:bodyPr>
          <a:lstStyle/>
          <a:p>
            <a:pPr>
              <a:lnSpc>
                <a:spcPct val="85000"/>
              </a:lnSpc>
              <a:defRPr/>
            </a:pPr>
            <a:r>
              <a:rPr lang="en-US" sz="2000" b="1" smtClean="0">
                <a:effectLst>
                  <a:outerShdw blurRad="38100" dist="38100" dir="2700000" algn="tl">
                    <a:srgbClr val="C0C0C0"/>
                  </a:outerShdw>
                </a:effectLst>
              </a:rPr>
              <a:t>Thúc đẩy hợp tác với doanh nghiệp</a:t>
            </a:r>
            <a:endParaRPr lang="en-US" sz="2000" b="1">
              <a:effectLst>
                <a:outerShdw blurRad="38100" dist="38100" dir="2700000" algn="tl">
                  <a:srgbClr val="C0C0C0"/>
                </a:outerShdw>
              </a:effectLst>
            </a:endParaRPr>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gradFill rotWithShape="1">
            <a:gsLst>
              <a:gs pos="0">
                <a:srgbClr val="FF0000"/>
              </a:gs>
              <a:gs pos="50000">
                <a:srgbClr val="760000"/>
              </a:gs>
              <a:gs pos="100000">
                <a:srgbClr val="FF0000"/>
              </a:gs>
            </a:gsLst>
            <a:lin ang="5400000" scaled="1"/>
          </a:gradFill>
        </p:spPr>
        <p:txBody>
          <a:bodyPr/>
          <a:lstStyle/>
          <a:p>
            <a:pPr>
              <a:defRPr/>
            </a:pPr>
            <a:r>
              <a:rPr lang="en-US" b="1" smtClean="0">
                <a:solidFill>
                  <a:srgbClr val="FFCC00"/>
                </a:solidFill>
                <a:effectLst>
                  <a:outerShdw blurRad="38100" dist="38100" dir="2700000" algn="tl">
                    <a:srgbClr val="000000"/>
                  </a:outerShdw>
                </a:effectLst>
              </a:rPr>
              <a:t>Nội dung bài báo cáo</a:t>
            </a:r>
            <a:endParaRPr lang="en-US" b="1" dirty="0" smtClean="0">
              <a:solidFill>
                <a:srgbClr val="FFCC00"/>
              </a:solidFill>
              <a:effectLst>
                <a:outerShdw blurRad="38100" dist="38100" dir="2700000" algn="tl">
                  <a:srgbClr val="000000"/>
                </a:outerShdw>
              </a:effectLst>
            </a:endParaRPr>
          </a:p>
        </p:txBody>
      </p:sp>
      <p:sp>
        <p:nvSpPr>
          <p:cNvPr id="28675" name="Rectangle 3"/>
          <p:cNvSpPr>
            <a:spLocks noGrp="1" noChangeArrowheads="1"/>
          </p:cNvSpPr>
          <p:nvPr>
            <p:ph type="body" idx="1"/>
          </p:nvPr>
        </p:nvSpPr>
        <p:spPr>
          <a:xfrm>
            <a:off x="468313" y="1520825"/>
            <a:ext cx="8229600" cy="4140200"/>
          </a:xfrm>
        </p:spPr>
        <p:txBody>
          <a:bodyPr/>
          <a:lstStyle/>
          <a:p>
            <a:pPr>
              <a:defRPr/>
            </a:pPr>
            <a:r>
              <a:rPr lang="en-AU" sz="2600" smtClean="0"/>
              <a:t>Xác định vấn đề </a:t>
            </a:r>
          </a:p>
          <a:p>
            <a:pPr>
              <a:defRPr/>
            </a:pPr>
            <a:r>
              <a:rPr lang="en-AU" sz="2600" smtClean="0"/>
              <a:t>Những hạn chế của hệ thống</a:t>
            </a:r>
          </a:p>
          <a:p>
            <a:pPr>
              <a:defRPr/>
            </a:pPr>
            <a:r>
              <a:rPr lang="en-AU" sz="2600" smtClean="0"/>
              <a:t>Những thách thức trong giáo dục đại học</a:t>
            </a:r>
            <a:endParaRPr lang="en-AU" sz="2600" dirty="0" smtClean="0"/>
          </a:p>
          <a:p>
            <a:pPr>
              <a:defRPr/>
            </a:pPr>
            <a:r>
              <a:rPr lang="en-AU" sz="2600" smtClean="0"/>
              <a:t>Những thay đổi trong tổ chức</a:t>
            </a:r>
            <a:endParaRPr lang="en-AU" sz="2600" dirty="0" smtClean="0"/>
          </a:p>
          <a:p>
            <a:pPr>
              <a:defRPr/>
            </a:pPr>
            <a:r>
              <a:rPr lang="en-AU" sz="2600" smtClean="0"/>
              <a:t>Mối quan hệ đối tác </a:t>
            </a:r>
            <a:r>
              <a:rPr lang="en-AU" sz="2600" smtClean="0"/>
              <a:t>xuyên Thái </a:t>
            </a:r>
            <a:r>
              <a:rPr lang="en-AU" sz="2600" smtClean="0"/>
              <a:t>Bình Dương</a:t>
            </a:r>
          </a:p>
          <a:p>
            <a:pPr>
              <a:defRPr/>
            </a:pPr>
            <a:r>
              <a:rPr lang="en-AU" sz="2600" smtClean="0"/>
              <a:t>Vai trò của nhà giáo dục</a:t>
            </a:r>
            <a:endParaRPr lang="en-AU" sz="2600" dirty="0" smtClean="0"/>
          </a:p>
          <a:p>
            <a:pPr>
              <a:defRPr/>
            </a:pPr>
            <a:r>
              <a:rPr lang="en-AU" sz="2600" smtClean="0"/>
              <a:t>Những hạn chế của nền giáo dục</a:t>
            </a:r>
            <a:endParaRPr lang="en-AU" sz="2600" dirty="0" smtClean="0"/>
          </a:p>
          <a:p>
            <a:pPr>
              <a:defRPr/>
            </a:pPr>
            <a:r>
              <a:rPr lang="en-US" sz="2600" smtClean="0"/>
              <a:t>Những thay đổi về mặt cơ cấu tổ chức</a:t>
            </a:r>
            <a:endParaRPr lang="en-US" sz="2600" dirty="0" smtClean="0"/>
          </a:p>
          <a:p>
            <a:pPr>
              <a:defRPr/>
            </a:pPr>
            <a:endParaRPr lang="en-AU" sz="2400" b="1" dirty="0" smtClean="0">
              <a:solidFill>
                <a:srgbClr val="FFCC00"/>
              </a:solidFill>
              <a:effectLst>
                <a:outerShdw blurRad="38100" dist="38100" dir="2700000" algn="tl">
                  <a:srgbClr val="000000"/>
                </a:outerShdw>
              </a:effectLst>
            </a:endParaRPr>
          </a:p>
          <a:p>
            <a:pPr>
              <a:defRPr/>
            </a:pPr>
            <a:endParaRPr lang="en-US" sz="2400" b="1" dirty="0" smtClean="0">
              <a:solidFill>
                <a:srgbClr val="FFCC00"/>
              </a:solidFill>
              <a:effectLst>
                <a:outerShdw blurRad="38100" dist="38100" dir="2700000" algn="tl">
                  <a:srgbClr val="000000"/>
                </a:outerShdw>
              </a:effectLst>
            </a:endParaRPr>
          </a:p>
          <a:p>
            <a:pPr>
              <a:defRPr/>
            </a:pPr>
            <a:endParaRPr lang="en-AU" sz="2400" b="1" dirty="0" smtClean="0">
              <a:solidFill>
                <a:srgbClr val="FFCC00"/>
              </a:solidFill>
              <a:effectLst>
                <a:outerShdw blurRad="38100" dist="38100" dir="2700000" algn="tl">
                  <a:srgbClr val="000000"/>
                </a:outerShdw>
              </a:effectLst>
            </a:endParaRPr>
          </a:p>
          <a:p>
            <a:pPr>
              <a:defRPr/>
            </a:pPr>
            <a:endParaRPr lang="en-US" sz="2400" b="1" dirty="0" smtClean="0">
              <a:solidFill>
                <a:srgbClr val="FFCC00"/>
              </a:solidFill>
              <a:effectLst>
                <a:outerShdw blurRad="38100" dist="38100" dir="2700000" algn="tl">
                  <a:srgbClr val="000000"/>
                </a:outerShdw>
              </a:effectLst>
            </a:endParaRPr>
          </a:p>
          <a:p>
            <a:pPr>
              <a:defRPr/>
            </a:pPr>
            <a:endParaRPr lang="en-US" sz="2400" b="1" dirty="0" smtClean="0">
              <a:solidFill>
                <a:srgbClr val="FFCC00"/>
              </a:solidFill>
              <a:effectLst>
                <a:outerShdw blurRad="38100" dist="38100" dir="2700000" algn="tl">
                  <a:srgbClr val="000000"/>
                </a:outerShdw>
              </a:effectLst>
            </a:endParaRPr>
          </a:p>
          <a:p>
            <a:pPr>
              <a:defRPr/>
            </a:pPr>
            <a:endParaRPr lang="en-AU" sz="2600" dirty="0" smtClean="0"/>
          </a:p>
          <a:p>
            <a:pPr>
              <a:defRPr/>
            </a:pPr>
            <a:endParaRPr lang="en-AU" sz="2600" dirty="0" smtClean="0"/>
          </a:p>
        </p:txBody>
      </p:sp>
      <p:grpSp>
        <p:nvGrpSpPr>
          <p:cNvPr id="4100" name="Group 18"/>
          <p:cNvGrpSpPr>
            <a:grpSpLocks/>
          </p:cNvGrpSpPr>
          <p:nvPr/>
        </p:nvGrpSpPr>
        <p:grpSpPr bwMode="auto">
          <a:xfrm>
            <a:off x="-36513" y="5300663"/>
            <a:ext cx="9144001" cy="1557337"/>
            <a:chOff x="-23" y="3339"/>
            <a:chExt cx="5760" cy="981"/>
          </a:xfrm>
        </p:grpSpPr>
        <p:sp>
          <p:nvSpPr>
            <p:cNvPr id="3078" name="AutoShape 10"/>
            <p:cNvSpPr>
              <a:spLocks noChangeArrowheads="1"/>
            </p:cNvSpPr>
            <p:nvPr/>
          </p:nvSpPr>
          <p:spPr bwMode="auto">
            <a:xfrm>
              <a:off x="-23" y="3339"/>
              <a:ext cx="5760" cy="981"/>
            </a:xfrm>
            <a:prstGeom prst="rtTriangle">
              <a:avLst/>
            </a:prstGeom>
            <a:solidFill>
              <a:srgbClr val="FFCC00"/>
            </a:solidFill>
            <a:ln w="9525">
              <a:noFill/>
              <a:miter lim="800000"/>
              <a:headEnd/>
              <a:tailEnd/>
            </a:ln>
            <a:effectLst>
              <a:outerShdw dist="35921" dir="2700000" algn="ctr" rotWithShape="0">
                <a:schemeClr val="bg2"/>
              </a:outerShdw>
            </a:effectLst>
          </p:spPr>
          <p:txBody>
            <a:bodyPr wrap="none" anchor="ctr"/>
            <a:lstStyle/>
            <a:p>
              <a:pPr>
                <a:defRPr/>
              </a:pPr>
              <a:endParaRPr lang="en-AU" sz="1800"/>
            </a:p>
          </p:txBody>
        </p:sp>
        <p:sp>
          <p:nvSpPr>
            <p:cNvPr id="4103" name="AutoShape 11"/>
            <p:cNvSpPr>
              <a:spLocks noChangeArrowheads="1"/>
            </p:cNvSpPr>
            <p:nvPr/>
          </p:nvSpPr>
          <p:spPr bwMode="auto">
            <a:xfrm>
              <a:off x="-23" y="3430"/>
              <a:ext cx="5760" cy="890"/>
            </a:xfrm>
            <a:prstGeom prst="rtTriangle">
              <a:avLst/>
            </a:prstGeom>
            <a:solidFill>
              <a:srgbClr val="FF0000"/>
            </a:solidFill>
            <a:ln w="9525">
              <a:noFill/>
              <a:miter lim="800000"/>
              <a:headEnd/>
              <a:tailEnd/>
            </a:ln>
          </p:spPr>
          <p:txBody>
            <a:bodyPr wrap="none" anchor="ctr"/>
            <a:lstStyle/>
            <a:p>
              <a:endParaRPr lang="en-AU" sz="1800"/>
            </a:p>
          </p:txBody>
        </p:sp>
        <p:sp>
          <p:nvSpPr>
            <p:cNvPr id="4104" name="AutoShape 12"/>
            <p:cNvSpPr>
              <a:spLocks noChangeArrowheads="1"/>
            </p:cNvSpPr>
            <p:nvPr/>
          </p:nvSpPr>
          <p:spPr bwMode="auto">
            <a:xfrm>
              <a:off x="-23" y="3521"/>
              <a:ext cx="5692" cy="799"/>
            </a:xfrm>
            <a:prstGeom prst="rtTriangle">
              <a:avLst/>
            </a:prstGeom>
            <a:solidFill>
              <a:srgbClr val="339933"/>
            </a:solidFill>
            <a:ln w="9525">
              <a:noFill/>
              <a:miter lim="800000"/>
              <a:headEnd/>
              <a:tailEnd/>
            </a:ln>
          </p:spPr>
          <p:txBody>
            <a:bodyPr wrap="none" anchor="ctr"/>
            <a:lstStyle/>
            <a:p>
              <a:endParaRPr lang="en-AU" sz="1800"/>
            </a:p>
          </p:txBody>
        </p:sp>
        <p:sp>
          <p:nvSpPr>
            <p:cNvPr id="4105" name="AutoShape 13"/>
            <p:cNvSpPr>
              <a:spLocks noChangeArrowheads="1"/>
            </p:cNvSpPr>
            <p:nvPr/>
          </p:nvSpPr>
          <p:spPr bwMode="auto">
            <a:xfrm>
              <a:off x="-23" y="3612"/>
              <a:ext cx="5760" cy="708"/>
            </a:xfrm>
            <a:prstGeom prst="rtTriangle">
              <a:avLst/>
            </a:prstGeom>
            <a:solidFill>
              <a:schemeClr val="bg1"/>
            </a:solidFill>
            <a:ln w="9525">
              <a:noFill/>
              <a:miter lim="800000"/>
              <a:headEnd/>
              <a:tailEnd/>
            </a:ln>
          </p:spPr>
          <p:txBody>
            <a:bodyPr wrap="none" anchor="ctr"/>
            <a:lstStyle/>
            <a:p>
              <a:endParaRPr lang="en-AU" sz="1800"/>
            </a:p>
          </p:txBody>
        </p:sp>
        <p:grpSp>
          <p:nvGrpSpPr>
            <p:cNvPr id="4106" name="Group 16"/>
            <p:cNvGrpSpPr>
              <a:grpSpLocks/>
            </p:cNvGrpSpPr>
            <p:nvPr/>
          </p:nvGrpSpPr>
          <p:grpSpPr bwMode="auto">
            <a:xfrm>
              <a:off x="-1" y="3702"/>
              <a:ext cx="3743" cy="590"/>
              <a:chOff x="-1" y="3702"/>
              <a:chExt cx="3743" cy="590"/>
            </a:xfrm>
          </p:grpSpPr>
          <p:grpSp>
            <p:nvGrpSpPr>
              <p:cNvPr id="4107" name="Group 6"/>
              <p:cNvGrpSpPr>
                <a:grpSpLocks/>
              </p:cNvGrpSpPr>
              <p:nvPr/>
            </p:nvGrpSpPr>
            <p:grpSpPr bwMode="auto">
              <a:xfrm>
                <a:off x="-1" y="3702"/>
                <a:ext cx="590" cy="545"/>
                <a:chOff x="2990857" y="948017"/>
                <a:chExt cx="3162285" cy="4961965"/>
              </a:xfrm>
            </p:grpSpPr>
            <p:pic>
              <p:nvPicPr>
                <p:cNvPr id="4110" name="Picture 4"/>
                <p:cNvPicPr>
                  <a:picLocks noChangeAspect="1" noChangeArrowheads="1"/>
                </p:cNvPicPr>
                <p:nvPr/>
              </p:nvPicPr>
              <p:blipFill>
                <a:blip r:embed="rId2" cstate="print"/>
                <a:srcRect r="20557"/>
                <a:stretch>
                  <a:fillRect/>
                </a:stretch>
              </p:blipFill>
              <p:spPr bwMode="auto">
                <a:xfrm>
                  <a:off x="2990857" y="948017"/>
                  <a:ext cx="3162285" cy="4961965"/>
                </a:xfrm>
                <a:prstGeom prst="rect">
                  <a:avLst/>
                </a:prstGeom>
                <a:noFill/>
                <a:ln w="9525">
                  <a:noFill/>
                  <a:miter lim="800000"/>
                  <a:headEnd/>
                  <a:tailEnd/>
                </a:ln>
              </p:spPr>
            </p:pic>
            <p:sp>
              <p:nvSpPr>
                <p:cNvPr id="6" name="5-Point Star 5"/>
                <p:cNvSpPr/>
                <p:nvPr/>
              </p:nvSpPr>
              <p:spPr>
                <a:xfrm>
                  <a:off x="3709074" y="2277277"/>
                  <a:ext cx="1511465" cy="1220005"/>
                </a:xfrm>
                <a:prstGeom prst="star5">
                  <a:avLst/>
                </a:prstGeom>
                <a:solidFill>
                  <a:srgbClr val="FFC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grpSp>
          <p:sp>
            <p:nvSpPr>
              <p:cNvPr id="28689" name="Rectangle 17"/>
              <p:cNvSpPr>
                <a:spLocks noChangeArrowheads="1"/>
              </p:cNvSpPr>
              <p:nvPr/>
            </p:nvSpPr>
            <p:spPr bwMode="auto">
              <a:xfrm>
                <a:off x="453" y="4071"/>
                <a:ext cx="3289" cy="221"/>
              </a:xfrm>
              <a:prstGeom prst="rect">
                <a:avLst/>
              </a:prstGeom>
              <a:noFill/>
              <a:ln w="9525">
                <a:noFill/>
                <a:miter lim="800000"/>
                <a:headEnd/>
                <a:tailEnd/>
              </a:ln>
              <a:effectLst/>
            </p:spPr>
            <p:txBody>
              <a:bodyPr>
                <a:spAutoFit/>
              </a:bodyPr>
              <a:lstStyle/>
              <a:p>
                <a:pPr>
                  <a:lnSpc>
                    <a:spcPct val="85000"/>
                  </a:lnSpc>
                  <a:defRPr/>
                </a:pPr>
                <a:endParaRPr lang="en-US" sz="2000" b="1">
                  <a:effectLst>
                    <a:outerShdw blurRad="38100" dist="38100" dir="2700000" algn="tl">
                      <a:srgbClr val="C0C0C0"/>
                    </a:outerShdw>
                  </a:effectLst>
                </a:endParaRPr>
              </a:p>
            </p:txBody>
          </p:sp>
          <p:sp>
            <p:nvSpPr>
              <p:cNvPr id="28690" name="Rectangle 18"/>
              <p:cNvSpPr>
                <a:spLocks noChangeArrowheads="1"/>
              </p:cNvSpPr>
              <p:nvPr/>
            </p:nvSpPr>
            <p:spPr bwMode="auto">
              <a:xfrm>
                <a:off x="453" y="3889"/>
                <a:ext cx="1633" cy="221"/>
              </a:xfrm>
              <a:prstGeom prst="rect">
                <a:avLst/>
              </a:prstGeom>
              <a:noFill/>
              <a:ln w="9525">
                <a:noFill/>
                <a:miter lim="800000"/>
                <a:headEnd/>
                <a:tailEnd/>
              </a:ln>
              <a:effectLst/>
            </p:spPr>
            <p:txBody>
              <a:bodyPr>
                <a:spAutoFit/>
              </a:bodyPr>
              <a:lstStyle/>
              <a:p>
                <a:pPr>
                  <a:lnSpc>
                    <a:spcPct val="85000"/>
                  </a:lnSpc>
                  <a:defRPr/>
                </a:pPr>
                <a:r>
                  <a:rPr lang="en-AU" sz="2000" b="1">
                    <a:effectLst>
                      <a:outerShdw blurRad="38100" dist="38100" dir="2700000" algn="tl">
                        <a:srgbClr val="C0C0C0"/>
                      </a:outerShdw>
                    </a:effectLst>
                  </a:rPr>
                  <a:t>Burgess &amp; Turner :</a:t>
                </a:r>
                <a:endParaRPr lang="en-US" sz="2000" b="1">
                  <a:effectLst>
                    <a:outerShdw blurRad="38100" dist="38100" dir="2700000" algn="tl">
                      <a:srgbClr val="C0C0C0"/>
                    </a:outerShdw>
                  </a:effectLst>
                </a:endParaRPr>
              </a:p>
            </p:txBody>
          </p:sp>
        </p:grpSp>
      </p:grpSp>
      <p:pic>
        <p:nvPicPr>
          <p:cNvPr id="4115" name="Picture 19" descr="http://us.123rf.com/400wm/400/400/dogandcat/dogandcat1008/dogandcat100800023/7669633-filmstrip--01-professional-illustration-for-your-website-application-or-presentation.jpg"/>
          <p:cNvPicPr>
            <a:picLocks noChangeAspect="1" noChangeArrowheads="1"/>
          </p:cNvPicPr>
          <p:nvPr/>
        </p:nvPicPr>
        <p:blipFill>
          <a:blip r:embed="rId3" cstate="print"/>
          <a:srcRect/>
          <a:stretch>
            <a:fillRect/>
          </a:stretch>
        </p:blipFill>
        <p:spPr bwMode="auto">
          <a:xfrm>
            <a:off x="7488238" y="4797425"/>
            <a:ext cx="1582737" cy="1582738"/>
          </a:xfrm>
          <a:prstGeom prst="rect">
            <a:avLst/>
          </a:prstGeom>
          <a:noFill/>
          <a:ln w="9525">
            <a:noFill/>
            <a:miter lim="800000"/>
            <a:headEnd/>
            <a:tailEnd/>
          </a:ln>
        </p:spPr>
      </p:pic>
      <p:sp>
        <p:nvSpPr>
          <p:cNvPr id="17" name="Rectangle 17"/>
          <p:cNvSpPr>
            <a:spLocks noChangeArrowheads="1"/>
          </p:cNvSpPr>
          <p:nvPr/>
        </p:nvSpPr>
        <p:spPr bwMode="auto">
          <a:xfrm>
            <a:off x="719136" y="6462713"/>
            <a:ext cx="5996003" cy="353943"/>
          </a:xfrm>
          <a:prstGeom prst="rect">
            <a:avLst/>
          </a:prstGeom>
          <a:noFill/>
          <a:ln w="9525">
            <a:noFill/>
            <a:miter lim="800000"/>
            <a:headEnd/>
            <a:tailEnd/>
          </a:ln>
          <a:effectLst/>
        </p:spPr>
        <p:txBody>
          <a:bodyPr wrap="square">
            <a:spAutoFit/>
          </a:bodyPr>
          <a:lstStyle/>
          <a:p>
            <a:pPr>
              <a:lnSpc>
                <a:spcPct val="85000"/>
              </a:lnSpc>
              <a:defRPr/>
            </a:pPr>
            <a:r>
              <a:rPr lang="en-US" sz="2000" b="1" smtClean="0">
                <a:effectLst>
                  <a:outerShdw blurRad="38100" dist="38100" dir="2700000" algn="tl">
                    <a:srgbClr val="C0C0C0"/>
                  </a:outerShdw>
                </a:effectLst>
              </a:rPr>
              <a:t>Thúc đẩy hợp tác với doanh nghiệp</a:t>
            </a:r>
            <a:endParaRPr lang="en-US" sz="2000" b="1">
              <a:effectLst>
                <a:outerShdw blurRad="38100" dist="38100" dir="2700000" algn="tl">
                  <a:srgbClr val="C0C0C0"/>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anim calcmode="lin" valueType="num">
                                      <p:cBhvr>
                                        <p:cTn id="8"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Effect transition="in" filter="fade">
                                      <p:cBhvr>
                                        <p:cTn id="14" dur="1000"/>
                                        <p:tgtEl>
                                          <p:spTgt spid="28675">
                                            <p:txEl>
                                              <p:pRg st="1" end="1"/>
                                            </p:txEl>
                                          </p:spTgt>
                                        </p:tgtEl>
                                      </p:cBhvr>
                                    </p:animEffect>
                                    <p:anim calcmode="lin" valueType="num">
                                      <p:cBhvr>
                                        <p:cTn id="15"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675">
                                            <p:txEl>
                                              <p:pRg st="2" end="2"/>
                                            </p:txEl>
                                          </p:spTgt>
                                        </p:tgtEl>
                                        <p:attrNameLst>
                                          <p:attrName>style.visibility</p:attrName>
                                        </p:attrNameLst>
                                      </p:cBhvr>
                                      <p:to>
                                        <p:strVal val="visible"/>
                                      </p:to>
                                    </p:set>
                                    <p:animEffect transition="in" filter="fade">
                                      <p:cBhvr>
                                        <p:cTn id="21" dur="1000"/>
                                        <p:tgtEl>
                                          <p:spTgt spid="28675">
                                            <p:txEl>
                                              <p:pRg st="2" end="2"/>
                                            </p:txEl>
                                          </p:spTgt>
                                        </p:tgtEl>
                                      </p:cBhvr>
                                    </p:animEffect>
                                    <p:anim calcmode="lin" valueType="num">
                                      <p:cBhvr>
                                        <p:cTn id="22"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86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675">
                                            <p:txEl>
                                              <p:pRg st="3" end="3"/>
                                            </p:txEl>
                                          </p:spTgt>
                                        </p:tgtEl>
                                        <p:attrNameLst>
                                          <p:attrName>style.visibility</p:attrName>
                                        </p:attrNameLst>
                                      </p:cBhvr>
                                      <p:to>
                                        <p:strVal val="visible"/>
                                      </p:to>
                                    </p:set>
                                    <p:animEffect transition="in" filter="fade">
                                      <p:cBhvr>
                                        <p:cTn id="28" dur="1000"/>
                                        <p:tgtEl>
                                          <p:spTgt spid="28675">
                                            <p:txEl>
                                              <p:pRg st="3" end="3"/>
                                            </p:txEl>
                                          </p:spTgt>
                                        </p:tgtEl>
                                      </p:cBhvr>
                                    </p:animEffect>
                                    <p:anim calcmode="lin" valueType="num">
                                      <p:cBhvr>
                                        <p:cTn id="29"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86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8675">
                                            <p:txEl>
                                              <p:pRg st="4" end="4"/>
                                            </p:txEl>
                                          </p:spTgt>
                                        </p:tgtEl>
                                        <p:attrNameLst>
                                          <p:attrName>style.visibility</p:attrName>
                                        </p:attrNameLst>
                                      </p:cBhvr>
                                      <p:to>
                                        <p:strVal val="visible"/>
                                      </p:to>
                                    </p:set>
                                    <p:animEffect transition="in" filter="fade">
                                      <p:cBhvr>
                                        <p:cTn id="35" dur="1000"/>
                                        <p:tgtEl>
                                          <p:spTgt spid="28675">
                                            <p:txEl>
                                              <p:pRg st="4" end="4"/>
                                            </p:txEl>
                                          </p:spTgt>
                                        </p:tgtEl>
                                      </p:cBhvr>
                                    </p:animEffect>
                                    <p:anim calcmode="lin" valueType="num">
                                      <p:cBhvr>
                                        <p:cTn id="36" dur="1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86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8675">
                                            <p:txEl>
                                              <p:pRg st="5" end="5"/>
                                            </p:txEl>
                                          </p:spTgt>
                                        </p:tgtEl>
                                        <p:attrNameLst>
                                          <p:attrName>style.visibility</p:attrName>
                                        </p:attrNameLst>
                                      </p:cBhvr>
                                      <p:to>
                                        <p:strVal val="visible"/>
                                      </p:to>
                                    </p:set>
                                    <p:animEffect transition="in" filter="fade">
                                      <p:cBhvr>
                                        <p:cTn id="42" dur="1000"/>
                                        <p:tgtEl>
                                          <p:spTgt spid="28675">
                                            <p:txEl>
                                              <p:pRg st="5" end="5"/>
                                            </p:txEl>
                                          </p:spTgt>
                                        </p:tgtEl>
                                      </p:cBhvr>
                                    </p:animEffect>
                                    <p:anim calcmode="lin" valueType="num">
                                      <p:cBhvr>
                                        <p:cTn id="43" dur="10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86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8675">
                                            <p:txEl>
                                              <p:pRg st="6" end="6"/>
                                            </p:txEl>
                                          </p:spTgt>
                                        </p:tgtEl>
                                        <p:attrNameLst>
                                          <p:attrName>style.visibility</p:attrName>
                                        </p:attrNameLst>
                                      </p:cBhvr>
                                      <p:to>
                                        <p:strVal val="visible"/>
                                      </p:to>
                                    </p:set>
                                    <p:animEffect transition="in" filter="fade">
                                      <p:cBhvr>
                                        <p:cTn id="49" dur="1000"/>
                                        <p:tgtEl>
                                          <p:spTgt spid="28675">
                                            <p:txEl>
                                              <p:pRg st="6" end="6"/>
                                            </p:txEl>
                                          </p:spTgt>
                                        </p:tgtEl>
                                      </p:cBhvr>
                                    </p:animEffect>
                                    <p:anim calcmode="lin" valueType="num">
                                      <p:cBhvr>
                                        <p:cTn id="50" dur="10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86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8675">
                                            <p:txEl>
                                              <p:pRg st="7" end="7"/>
                                            </p:txEl>
                                          </p:spTgt>
                                        </p:tgtEl>
                                        <p:attrNameLst>
                                          <p:attrName>style.visibility</p:attrName>
                                        </p:attrNameLst>
                                      </p:cBhvr>
                                      <p:to>
                                        <p:strVal val="visible"/>
                                      </p:to>
                                    </p:set>
                                    <p:animEffect transition="in" filter="fade">
                                      <p:cBhvr>
                                        <p:cTn id="56" dur="1000"/>
                                        <p:tgtEl>
                                          <p:spTgt spid="28675">
                                            <p:txEl>
                                              <p:pRg st="7" end="7"/>
                                            </p:txEl>
                                          </p:spTgt>
                                        </p:tgtEl>
                                      </p:cBhvr>
                                    </p:animEffect>
                                    <p:anim calcmode="lin" valueType="num">
                                      <p:cBhvr>
                                        <p:cTn id="57" dur="1000" fill="hold"/>
                                        <p:tgtEl>
                                          <p:spTgt spid="2867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867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4115"/>
                                        </p:tgtEl>
                                        <p:attrNameLst>
                                          <p:attrName>style.visibility</p:attrName>
                                        </p:attrNameLst>
                                      </p:cBhvr>
                                      <p:to>
                                        <p:strVal val="visible"/>
                                      </p:to>
                                    </p:set>
                                    <p:animEffect transition="in" filter="checkerboard(across)">
                                      <p:cBhvr>
                                        <p:cTn id="63" dur="500"/>
                                        <p:tgtEl>
                                          <p:spTgt spid="4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14283" y="1484313"/>
            <a:ext cx="8358246" cy="4681537"/>
          </a:xfrm>
        </p:spPr>
        <p:txBody>
          <a:bodyPr/>
          <a:lstStyle/>
          <a:p>
            <a:pPr>
              <a:lnSpc>
                <a:spcPct val="85000"/>
              </a:lnSpc>
            </a:pPr>
            <a:r>
              <a:rPr lang="en-US" smtClean="0"/>
              <a:t>Trước khi đưa ra phương án giải quyết, chúng ta cần phải nhận diện ra được vấn đề. </a:t>
            </a:r>
          </a:p>
          <a:p>
            <a:r>
              <a:rPr lang="en-AU" smtClean="0"/>
              <a:t>Làm sao chúng ta có thể nhận diện vấn đề?</a:t>
            </a:r>
          </a:p>
          <a:p>
            <a:pPr lvl="1"/>
            <a:r>
              <a:rPr lang="en-AU" smtClean="0"/>
              <a:t>Mang tính toàn cầu?</a:t>
            </a:r>
          </a:p>
          <a:p>
            <a:pPr lvl="1"/>
            <a:r>
              <a:rPr lang="en-AU" smtClean="0"/>
              <a:t>Mang tính quốc gia?</a:t>
            </a:r>
          </a:p>
          <a:p>
            <a:pPr lvl="1"/>
            <a:r>
              <a:rPr lang="en-AU" smtClean="0"/>
              <a:t>Mang tính địa phương?</a:t>
            </a:r>
          </a:p>
          <a:p>
            <a:pPr lvl="1"/>
            <a:r>
              <a:rPr lang="en-AU" smtClean="0"/>
              <a:t>Mang tính văn hóa?</a:t>
            </a:r>
          </a:p>
          <a:p>
            <a:r>
              <a:rPr lang="en-AU" smtClean="0"/>
              <a:t>Cách nhìn nhận vấn đề của mỗi </a:t>
            </a:r>
          </a:p>
          <a:p>
            <a:pPr>
              <a:buNone/>
            </a:pPr>
            <a:r>
              <a:rPr lang="en-AU" smtClean="0"/>
              <a:t>người trong chúng ta đều khác nhau </a:t>
            </a:r>
          </a:p>
          <a:p>
            <a:endParaRPr lang="en-AU" smtClean="0"/>
          </a:p>
          <a:p>
            <a:endParaRPr lang="en-US" smtClean="0"/>
          </a:p>
        </p:txBody>
      </p:sp>
      <p:sp>
        <p:nvSpPr>
          <p:cNvPr id="4098" name="Rectangle 2"/>
          <p:cNvSpPr>
            <a:spLocks noChangeArrowheads="1"/>
          </p:cNvSpPr>
          <p:nvPr/>
        </p:nvSpPr>
        <p:spPr bwMode="auto">
          <a:xfrm>
            <a:off x="457200" y="274638"/>
            <a:ext cx="8229600" cy="1143000"/>
          </a:xfrm>
          <a:prstGeom prst="rect">
            <a:avLst/>
          </a:prstGeom>
          <a:gradFill rotWithShape="1">
            <a:gsLst>
              <a:gs pos="0">
                <a:srgbClr val="FF0000"/>
              </a:gs>
              <a:gs pos="50000">
                <a:srgbClr val="760000"/>
              </a:gs>
              <a:gs pos="100000">
                <a:srgbClr val="FF0000"/>
              </a:gs>
            </a:gsLst>
            <a:lin ang="5400000" scaled="1"/>
          </a:gradFill>
          <a:ln w="9525">
            <a:noFill/>
            <a:miter lim="800000"/>
            <a:headEnd/>
            <a:tailEnd/>
          </a:ln>
        </p:spPr>
        <p:txBody>
          <a:bodyPr anchor="ctr"/>
          <a:lstStyle/>
          <a:p>
            <a:pPr algn="ctr" eaLnBrk="0" hangingPunct="0">
              <a:defRPr/>
            </a:pPr>
            <a:r>
              <a:rPr lang="en-US" sz="4400" b="1" smtClean="0">
                <a:solidFill>
                  <a:srgbClr val="FFCC00"/>
                </a:solidFill>
                <a:effectLst>
                  <a:outerShdw blurRad="38100" dist="38100" dir="2700000" algn="tl">
                    <a:srgbClr val="000000"/>
                  </a:outerShdw>
                </a:effectLst>
              </a:rPr>
              <a:t>Nhận diện vấn đề</a:t>
            </a:r>
            <a:endParaRPr lang="en-US" sz="4400" b="1" dirty="0">
              <a:solidFill>
                <a:srgbClr val="FFCC00"/>
              </a:solidFill>
              <a:effectLst>
                <a:outerShdw blurRad="38100" dist="38100" dir="2700000" algn="tl">
                  <a:srgbClr val="000000"/>
                </a:outerShdw>
              </a:effectLst>
            </a:endParaRPr>
          </a:p>
        </p:txBody>
      </p:sp>
      <p:pic>
        <p:nvPicPr>
          <p:cNvPr id="36871" name="Picture 7"/>
          <p:cNvPicPr>
            <a:picLocks noChangeAspect="1" noChangeArrowheads="1"/>
          </p:cNvPicPr>
          <p:nvPr/>
        </p:nvPicPr>
        <p:blipFill>
          <a:blip r:embed="rId2" cstate="print"/>
          <a:srcRect/>
          <a:stretch>
            <a:fillRect/>
          </a:stretch>
        </p:blipFill>
        <p:spPr bwMode="auto">
          <a:xfrm>
            <a:off x="6143636" y="4400550"/>
            <a:ext cx="3000364" cy="1754188"/>
          </a:xfrm>
          <a:prstGeom prst="rect">
            <a:avLst/>
          </a:prstGeom>
          <a:noFill/>
          <a:ln w="9525">
            <a:noFill/>
            <a:miter lim="800000"/>
            <a:headEnd/>
            <a:tailEnd/>
          </a:ln>
        </p:spPr>
      </p:pic>
      <p:grpSp>
        <p:nvGrpSpPr>
          <p:cNvPr id="5125" name="Group 8"/>
          <p:cNvGrpSpPr>
            <a:grpSpLocks/>
          </p:cNvGrpSpPr>
          <p:nvPr/>
        </p:nvGrpSpPr>
        <p:grpSpPr bwMode="auto">
          <a:xfrm>
            <a:off x="0" y="5300663"/>
            <a:ext cx="9144000" cy="1557337"/>
            <a:chOff x="-23" y="3339"/>
            <a:chExt cx="5760" cy="981"/>
          </a:xfrm>
        </p:grpSpPr>
        <p:sp>
          <p:nvSpPr>
            <p:cNvPr id="36873" name="AutoShape 10"/>
            <p:cNvSpPr>
              <a:spLocks noChangeArrowheads="1"/>
            </p:cNvSpPr>
            <p:nvPr/>
          </p:nvSpPr>
          <p:spPr bwMode="auto">
            <a:xfrm>
              <a:off x="-23" y="3339"/>
              <a:ext cx="5760" cy="981"/>
            </a:xfrm>
            <a:prstGeom prst="rtTriangle">
              <a:avLst/>
            </a:prstGeom>
            <a:solidFill>
              <a:srgbClr val="FFCC00"/>
            </a:solidFill>
            <a:ln w="9525">
              <a:noFill/>
              <a:miter lim="800000"/>
              <a:headEnd/>
              <a:tailEnd/>
            </a:ln>
            <a:effectLst>
              <a:outerShdw dist="35921" dir="2700000" algn="ctr" rotWithShape="0">
                <a:schemeClr val="bg2"/>
              </a:outerShdw>
            </a:effectLst>
          </p:spPr>
          <p:txBody>
            <a:bodyPr wrap="none" anchor="ctr"/>
            <a:lstStyle/>
            <a:p>
              <a:pPr>
                <a:defRPr/>
              </a:pPr>
              <a:endParaRPr lang="en-AU" sz="1800"/>
            </a:p>
          </p:txBody>
        </p:sp>
        <p:sp>
          <p:nvSpPr>
            <p:cNvPr id="5128" name="AutoShape 11"/>
            <p:cNvSpPr>
              <a:spLocks noChangeArrowheads="1"/>
            </p:cNvSpPr>
            <p:nvPr/>
          </p:nvSpPr>
          <p:spPr bwMode="auto">
            <a:xfrm>
              <a:off x="-23" y="3430"/>
              <a:ext cx="5760" cy="890"/>
            </a:xfrm>
            <a:prstGeom prst="rtTriangle">
              <a:avLst/>
            </a:prstGeom>
            <a:solidFill>
              <a:srgbClr val="FF0000"/>
            </a:solidFill>
            <a:ln w="9525">
              <a:noFill/>
              <a:miter lim="800000"/>
              <a:headEnd/>
              <a:tailEnd/>
            </a:ln>
          </p:spPr>
          <p:txBody>
            <a:bodyPr wrap="none" anchor="ctr"/>
            <a:lstStyle/>
            <a:p>
              <a:endParaRPr lang="en-AU" sz="1800"/>
            </a:p>
          </p:txBody>
        </p:sp>
        <p:sp>
          <p:nvSpPr>
            <p:cNvPr id="5129" name="AutoShape 12"/>
            <p:cNvSpPr>
              <a:spLocks noChangeArrowheads="1"/>
            </p:cNvSpPr>
            <p:nvPr/>
          </p:nvSpPr>
          <p:spPr bwMode="auto">
            <a:xfrm>
              <a:off x="-23" y="3521"/>
              <a:ext cx="5692" cy="799"/>
            </a:xfrm>
            <a:prstGeom prst="rtTriangle">
              <a:avLst/>
            </a:prstGeom>
            <a:solidFill>
              <a:srgbClr val="339933"/>
            </a:solidFill>
            <a:ln w="9525">
              <a:noFill/>
              <a:miter lim="800000"/>
              <a:headEnd/>
              <a:tailEnd/>
            </a:ln>
          </p:spPr>
          <p:txBody>
            <a:bodyPr wrap="none" anchor="ctr"/>
            <a:lstStyle/>
            <a:p>
              <a:endParaRPr lang="en-AU" sz="1800"/>
            </a:p>
          </p:txBody>
        </p:sp>
        <p:sp>
          <p:nvSpPr>
            <p:cNvPr id="5130" name="AutoShape 13"/>
            <p:cNvSpPr>
              <a:spLocks noChangeArrowheads="1"/>
            </p:cNvSpPr>
            <p:nvPr/>
          </p:nvSpPr>
          <p:spPr bwMode="auto">
            <a:xfrm>
              <a:off x="-23" y="3612"/>
              <a:ext cx="5760" cy="708"/>
            </a:xfrm>
            <a:prstGeom prst="rtTriangle">
              <a:avLst/>
            </a:prstGeom>
            <a:solidFill>
              <a:schemeClr val="bg1"/>
            </a:solidFill>
            <a:ln w="9525">
              <a:noFill/>
              <a:miter lim="800000"/>
              <a:headEnd/>
              <a:tailEnd/>
            </a:ln>
          </p:spPr>
          <p:txBody>
            <a:bodyPr wrap="none" anchor="ctr"/>
            <a:lstStyle/>
            <a:p>
              <a:endParaRPr lang="en-AU" sz="1800"/>
            </a:p>
          </p:txBody>
        </p:sp>
        <p:grpSp>
          <p:nvGrpSpPr>
            <p:cNvPr id="5131" name="Group 13"/>
            <p:cNvGrpSpPr>
              <a:grpSpLocks/>
            </p:cNvGrpSpPr>
            <p:nvPr/>
          </p:nvGrpSpPr>
          <p:grpSpPr bwMode="auto">
            <a:xfrm>
              <a:off x="-1" y="3702"/>
              <a:ext cx="3743" cy="590"/>
              <a:chOff x="-1" y="3702"/>
              <a:chExt cx="3743" cy="590"/>
            </a:xfrm>
          </p:grpSpPr>
          <p:grpSp>
            <p:nvGrpSpPr>
              <p:cNvPr id="5132" name="Group 6"/>
              <p:cNvGrpSpPr>
                <a:grpSpLocks/>
              </p:cNvGrpSpPr>
              <p:nvPr/>
            </p:nvGrpSpPr>
            <p:grpSpPr bwMode="auto">
              <a:xfrm>
                <a:off x="-1" y="3702"/>
                <a:ext cx="590" cy="545"/>
                <a:chOff x="2990857" y="948017"/>
                <a:chExt cx="3162285" cy="4961965"/>
              </a:xfrm>
            </p:grpSpPr>
            <p:pic>
              <p:nvPicPr>
                <p:cNvPr id="5135" name="Picture 4"/>
                <p:cNvPicPr>
                  <a:picLocks noChangeAspect="1" noChangeArrowheads="1"/>
                </p:cNvPicPr>
                <p:nvPr/>
              </p:nvPicPr>
              <p:blipFill>
                <a:blip r:embed="rId3" cstate="print"/>
                <a:srcRect r="20557"/>
                <a:stretch>
                  <a:fillRect/>
                </a:stretch>
              </p:blipFill>
              <p:spPr bwMode="auto">
                <a:xfrm>
                  <a:off x="2990857" y="948017"/>
                  <a:ext cx="3162285" cy="4961965"/>
                </a:xfrm>
                <a:prstGeom prst="rect">
                  <a:avLst/>
                </a:prstGeom>
                <a:noFill/>
                <a:ln w="9525">
                  <a:noFill/>
                  <a:miter lim="800000"/>
                  <a:headEnd/>
                  <a:tailEnd/>
                </a:ln>
              </p:spPr>
            </p:pic>
            <p:sp>
              <p:nvSpPr>
                <p:cNvPr id="6" name="5-Point Star 5"/>
                <p:cNvSpPr/>
                <p:nvPr/>
              </p:nvSpPr>
              <p:spPr>
                <a:xfrm>
                  <a:off x="3709071" y="2277277"/>
                  <a:ext cx="1511465" cy="1220005"/>
                </a:xfrm>
                <a:prstGeom prst="star5">
                  <a:avLst/>
                </a:prstGeom>
                <a:solidFill>
                  <a:srgbClr val="FFC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grpSp>
          <p:sp>
            <p:nvSpPr>
              <p:cNvPr id="28689" name="Rectangle 17"/>
              <p:cNvSpPr>
                <a:spLocks noChangeArrowheads="1"/>
              </p:cNvSpPr>
              <p:nvPr/>
            </p:nvSpPr>
            <p:spPr bwMode="auto">
              <a:xfrm>
                <a:off x="453" y="4071"/>
                <a:ext cx="3289" cy="221"/>
              </a:xfrm>
              <a:prstGeom prst="rect">
                <a:avLst/>
              </a:prstGeom>
              <a:noFill/>
              <a:ln w="9525">
                <a:noFill/>
                <a:miter lim="800000"/>
                <a:headEnd/>
                <a:tailEnd/>
              </a:ln>
              <a:effectLst/>
            </p:spPr>
            <p:txBody>
              <a:bodyPr>
                <a:spAutoFit/>
              </a:bodyPr>
              <a:lstStyle/>
              <a:p>
                <a:pPr>
                  <a:lnSpc>
                    <a:spcPct val="85000"/>
                  </a:lnSpc>
                  <a:defRPr/>
                </a:pPr>
                <a:endParaRPr lang="en-US" sz="2000" b="1">
                  <a:effectLst>
                    <a:outerShdw blurRad="38100" dist="38100" dir="2700000" algn="tl">
                      <a:srgbClr val="C0C0C0"/>
                    </a:outerShdw>
                  </a:effectLst>
                </a:endParaRPr>
              </a:p>
            </p:txBody>
          </p:sp>
          <p:sp>
            <p:nvSpPr>
              <p:cNvPr id="28690" name="Rectangle 18"/>
              <p:cNvSpPr>
                <a:spLocks noChangeArrowheads="1"/>
              </p:cNvSpPr>
              <p:nvPr/>
            </p:nvSpPr>
            <p:spPr bwMode="auto">
              <a:xfrm>
                <a:off x="453" y="3889"/>
                <a:ext cx="1633" cy="221"/>
              </a:xfrm>
              <a:prstGeom prst="rect">
                <a:avLst/>
              </a:prstGeom>
              <a:noFill/>
              <a:ln w="9525">
                <a:noFill/>
                <a:miter lim="800000"/>
                <a:headEnd/>
                <a:tailEnd/>
              </a:ln>
              <a:effectLst/>
            </p:spPr>
            <p:txBody>
              <a:bodyPr>
                <a:spAutoFit/>
              </a:bodyPr>
              <a:lstStyle/>
              <a:p>
                <a:pPr>
                  <a:lnSpc>
                    <a:spcPct val="85000"/>
                  </a:lnSpc>
                  <a:defRPr/>
                </a:pPr>
                <a:r>
                  <a:rPr lang="en-AU" sz="2000" b="1">
                    <a:effectLst>
                      <a:outerShdw blurRad="38100" dist="38100" dir="2700000" algn="tl">
                        <a:srgbClr val="C0C0C0"/>
                      </a:outerShdw>
                    </a:effectLst>
                  </a:rPr>
                  <a:t>Burgess &amp; Turner :</a:t>
                </a:r>
                <a:endParaRPr lang="en-US" sz="2000" b="1">
                  <a:effectLst>
                    <a:outerShdw blurRad="38100" dist="38100" dir="2700000" algn="tl">
                      <a:srgbClr val="C0C0C0"/>
                    </a:outerShdw>
                  </a:effectLst>
                </a:endParaRPr>
              </a:p>
            </p:txBody>
          </p:sp>
        </p:grpSp>
      </p:grpSp>
      <p:sp>
        <p:nvSpPr>
          <p:cNvPr id="36883" name="Rectangle 19"/>
          <p:cNvSpPr>
            <a:spLocks noChangeArrowheads="1"/>
          </p:cNvSpPr>
          <p:nvPr/>
        </p:nvSpPr>
        <p:spPr bwMode="auto">
          <a:xfrm>
            <a:off x="6011863" y="6165850"/>
            <a:ext cx="3132137" cy="244475"/>
          </a:xfrm>
          <a:prstGeom prst="rect">
            <a:avLst/>
          </a:prstGeom>
          <a:noFill/>
          <a:ln w="9525">
            <a:noFill/>
            <a:miter lim="800000"/>
            <a:headEnd/>
            <a:tailEnd/>
          </a:ln>
        </p:spPr>
        <p:txBody>
          <a:bodyPr>
            <a:spAutoFit/>
          </a:bodyPr>
          <a:lstStyle/>
          <a:p>
            <a:r>
              <a:rPr lang="en-AU" sz="1000"/>
              <a:t>Source: </a:t>
            </a:r>
            <a:r>
              <a:rPr lang="en-AU" sz="1000" i="1"/>
              <a:t>Nature</a:t>
            </a:r>
            <a:r>
              <a:rPr lang="en-AU" sz="1000"/>
              <a:t> 1 July, 2010, </a:t>
            </a:r>
            <a:r>
              <a:rPr lang="en-US" sz="1000"/>
              <a:t>Vol. 466(7302): p.29.</a:t>
            </a:r>
          </a:p>
        </p:txBody>
      </p:sp>
      <p:sp>
        <p:nvSpPr>
          <p:cNvPr id="17" name="Rectangle 17"/>
          <p:cNvSpPr>
            <a:spLocks noChangeArrowheads="1"/>
          </p:cNvSpPr>
          <p:nvPr/>
        </p:nvSpPr>
        <p:spPr bwMode="auto">
          <a:xfrm>
            <a:off x="719136" y="6462713"/>
            <a:ext cx="5996003" cy="353943"/>
          </a:xfrm>
          <a:prstGeom prst="rect">
            <a:avLst/>
          </a:prstGeom>
          <a:noFill/>
          <a:ln w="9525">
            <a:noFill/>
            <a:miter lim="800000"/>
            <a:headEnd/>
            <a:tailEnd/>
          </a:ln>
          <a:effectLst/>
        </p:spPr>
        <p:txBody>
          <a:bodyPr wrap="square">
            <a:spAutoFit/>
          </a:bodyPr>
          <a:lstStyle/>
          <a:p>
            <a:pPr>
              <a:lnSpc>
                <a:spcPct val="85000"/>
              </a:lnSpc>
              <a:defRPr/>
            </a:pPr>
            <a:r>
              <a:rPr lang="en-US" sz="2000" b="1" smtClean="0">
                <a:effectLst>
                  <a:outerShdw blurRad="38100" dist="38100" dir="2700000" algn="tl">
                    <a:srgbClr val="C0C0C0"/>
                  </a:outerShdw>
                </a:effectLst>
              </a:rPr>
              <a:t>Thúc đẩy hợp tác với doanh nghiệp</a:t>
            </a:r>
            <a:endParaRPr lang="en-US" sz="2000" b="1">
              <a:effectLst>
                <a:outerShdw blurRad="38100" dist="38100" dir="2700000" algn="tl">
                  <a:srgbClr val="C0C0C0"/>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1000"/>
                                        <p:tgtEl>
                                          <p:spTgt spid="36867">
                                            <p:txEl>
                                              <p:pRg st="0" end="0"/>
                                            </p:txEl>
                                          </p:spTgt>
                                        </p:tgtEl>
                                      </p:cBhvr>
                                    </p:animEffect>
                                    <p:anim calcmode="lin" valueType="num">
                                      <p:cBhvr>
                                        <p:cTn id="8" dur="10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8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867">
                                            <p:txEl>
                                              <p:pRg st="1" end="1"/>
                                            </p:txEl>
                                          </p:spTgt>
                                        </p:tgtEl>
                                        <p:attrNameLst>
                                          <p:attrName>style.visibility</p:attrName>
                                        </p:attrNameLst>
                                      </p:cBhvr>
                                      <p:to>
                                        <p:strVal val="visible"/>
                                      </p:to>
                                    </p:set>
                                    <p:animEffect transition="in" filter="fade">
                                      <p:cBhvr>
                                        <p:cTn id="14" dur="1000"/>
                                        <p:tgtEl>
                                          <p:spTgt spid="36867">
                                            <p:txEl>
                                              <p:pRg st="1" end="1"/>
                                            </p:txEl>
                                          </p:spTgt>
                                        </p:tgtEl>
                                      </p:cBhvr>
                                    </p:animEffect>
                                    <p:anim calcmode="lin" valueType="num">
                                      <p:cBhvr>
                                        <p:cTn id="15" dur="10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68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6867">
                                            <p:txEl>
                                              <p:pRg st="2" end="2"/>
                                            </p:txEl>
                                          </p:spTgt>
                                        </p:tgtEl>
                                        <p:attrNameLst>
                                          <p:attrName>style.visibility</p:attrName>
                                        </p:attrNameLst>
                                      </p:cBhvr>
                                      <p:to>
                                        <p:strVal val="visible"/>
                                      </p:to>
                                    </p:set>
                                    <p:animEffect transition="in" filter="fade">
                                      <p:cBhvr>
                                        <p:cTn id="21" dur="1000"/>
                                        <p:tgtEl>
                                          <p:spTgt spid="36867">
                                            <p:txEl>
                                              <p:pRg st="2" end="2"/>
                                            </p:txEl>
                                          </p:spTgt>
                                        </p:tgtEl>
                                      </p:cBhvr>
                                    </p:animEffect>
                                    <p:anim calcmode="lin" valueType="num">
                                      <p:cBhvr>
                                        <p:cTn id="22" dur="10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68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6867">
                                            <p:txEl>
                                              <p:pRg st="3" end="3"/>
                                            </p:txEl>
                                          </p:spTgt>
                                        </p:tgtEl>
                                        <p:attrNameLst>
                                          <p:attrName>style.visibility</p:attrName>
                                        </p:attrNameLst>
                                      </p:cBhvr>
                                      <p:to>
                                        <p:strVal val="visible"/>
                                      </p:to>
                                    </p:set>
                                    <p:animEffect transition="in" filter="fade">
                                      <p:cBhvr>
                                        <p:cTn id="28" dur="1000"/>
                                        <p:tgtEl>
                                          <p:spTgt spid="36867">
                                            <p:txEl>
                                              <p:pRg st="3" end="3"/>
                                            </p:txEl>
                                          </p:spTgt>
                                        </p:tgtEl>
                                      </p:cBhvr>
                                    </p:animEffect>
                                    <p:anim calcmode="lin" valueType="num">
                                      <p:cBhvr>
                                        <p:cTn id="29" dur="10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68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6867">
                                            <p:txEl>
                                              <p:pRg st="4" end="4"/>
                                            </p:txEl>
                                          </p:spTgt>
                                        </p:tgtEl>
                                        <p:attrNameLst>
                                          <p:attrName>style.visibility</p:attrName>
                                        </p:attrNameLst>
                                      </p:cBhvr>
                                      <p:to>
                                        <p:strVal val="visible"/>
                                      </p:to>
                                    </p:set>
                                    <p:animEffect transition="in" filter="fade">
                                      <p:cBhvr>
                                        <p:cTn id="35" dur="1000"/>
                                        <p:tgtEl>
                                          <p:spTgt spid="36867">
                                            <p:txEl>
                                              <p:pRg st="4" end="4"/>
                                            </p:txEl>
                                          </p:spTgt>
                                        </p:tgtEl>
                                      </p:cBhvr>
                                    </p:animEffect>
                                    <p:anim calcmode="lin" valueType="num">
                                      <p:cBhvr>
                                        <p:cTn id="36" dur="10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68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6867">
                                            <p:txEl>
                                              <p:pRg st="5" end="5"/>
                                            </p:txEl>
                                          </p:spTgt>
                                        </p:tgtEl>
                                        <p:attrNameLst>
                                          <p:attrName>style.visibility</p:attrName>
                                        </p:attrNameLst>
                                      </p:cBhvr>
                                      <p:to>
                                        <p:strVal val="visible"/>
                                      </p:to>
                                    </p:set>
                                    <p:animEffect transition="in" filter="fade">
                                      <p:cBhvr>
                                        <p:cTn id="42" dur="1000"/>
                                        <p:tgtEl>
                                          <p:spTgt spid="36867">
                                            <p:txEl>
                                              <p:pRg st="5" end="5"/>
                                            </p:txEl>
                                          </p:spTgt>
                                        </p:tgtEl>
                                      </p:cBhvr>
                                    </p:animEffect>
                                    <p:anim calcmode="lin" valueType="num">
                                      <p:cBhvr>
                                        <p:cTn id="43" dur="10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68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6867">
                                            <p:txEl>
                                              <p:pRg st="6" end="6"/>
                                            </p:txEl>
                                          </p:spTgt>
                                        </p:tgtEl>
                                        <p:attrNameLst>
                                          <p:attrName>style.visibility</p:attrName>
                                        </p:attrNameLst>
                                      </p:cBhvr>
                                      <p:to>
                                        <p:strVal val="visible"/>
                                      </p:to>
                                    </p:set>
                                    <p:animEffect transition="in" filter="fade">
                                      <p:cBhvr>
                                        <p:cTn id="49" dur="1000"/>
                                        <p:tgtEl>
                                          <p:spTgt spid="36867">
                                            <p:txEl>
                                              <p:pRg st="6" end="6"/>
                                            </p:txEl>
                                          </p:spTgt>
                                        </p:tgtEl>
                                      </p:cBhvr>
                                    </p:animEffect>
                                    <p:anim calcmode="lin" valueType="num">
                                      <p:cBhvr>
                                        <p:cTn id="50" dur="1000" fill="hold"/>
                                        <p:tgtEl>
                                          <p:spTgt spid="3686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68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6867">
                                            <p:txEl>
                                              <p:pRg st="7" end="7"/>
                                            </p:txEl>
                                          </p:spTgt>
                                        </p:tgtEl>
                                        <p:attrNameLst>
                                          <p:attrName>style.visibility</p:attrName>
                                        </p:attrNameLst>
                                      </p:cBhvr>
                                      <p:to>
                                        <p:strVal val="visible"/>
                                      </p:to>
                                    </p:set>
                                    <p:animEffect transition="in" filter="fade">
                                      <p:cBhvr>
                                        <p:cTn id="56" dur="1000"/>
                                        <p:tgtEl>
                                          <p:spTgt spid="36867">
                                            <p:txEl>
                                              <p:pRg st="7" end="7"/>
                                            </p:txEl>
                                          </p:spTgt>
                                        </p:tgtEl>
                                      </p:cBhvr>
                                    </p:animEffect>
                                    <p:anim calcmode="lin" valueType="num">
                                      <p:cBhvr>
                                        <p:cTn id="57" dur="1000" fill="hold"/>
                                        <p:tgtEl>
                                          <p:spTgt spid="3686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686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36871"/>
                                        </p:tgtEl>
                                        <p:attrNameLst>
                                          <p:attrName>style.visibility</p:attrName>
                                        </p:attrNameLst>
                                      </p:cBhvr>
                                      <p:to>
                                        <p:strVal val="visible"/>
                                      </p:to>
                                    </p:set>
                                    <p:animEffect transition="in" filter="checkerboard(across)">
                                      <p:cBhvr>
                                        <p:cTn id="63" dur="500"/>
                                        <p:tgtEl>
                                          <p:spTgt spid="36871"/>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36883"/>
                                        </p:tgtEl>
                                        <p:attrNameLst>
                                          <p:attrName>style.visibility</p:attrName>
                                        </p:attrNameLst>
                                      </p:cBhvr>
                                      <p:to>
                                        <p:strVal val="visible"/>
                                      </p:to>
                                    </p:set>
                                    <p:animEffect transition="in" filter="checkerboard(across)">
                                      <p:cBhvr>
                                        <p:cTn id="66" dur="500"/>
                                        <p:tgtEl>
                                          <p:spTgt spid="36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214282" y="1484313"/>
            <a:ext cx="8929718" cy="4608512"/>
          </a:xfrm>
        </p:spPr>
        <p:txBody>
          <a:bodyPr/>
          <a:lstStyle/>
          <a:p>
            <a:pPr>
              <a:lnSpc>
                <a:spcPct val="85000"/>
              </a:lnSpc>
            </a:pPr>
            <a:r>
              <a:rPr lang="en-AU" smtClean="0"/>
              <a:t>Những yếu tố nào là vấn đề đối với giáo dục kinh doanh ở Việt Nam?</a:t>
            </a:r>
          </a:p>
          <a:p>
            <a:pPr lvl="1"/>
            <a:r>
              <a:rPr lang="en-AU" smtClean="0"/>
              <a:t>Cấp toàn cầu</a:t>
            </a:r>
          </a:p>
          <a:p>
            <a:pPr lvl="2"/>
            <a:r>
              <a:rPr lang="en-AU" smtClean="0"/>
              <a:t>Chỉ số khả năng cạnh tranh toàn cầu thấp (GCI).</a:t>
            </a:r>
          </a:p>
          <a:p>
            <a:pPr lvl="1"/>
            <a:r>
              <a:rPr lang="en-AU" smtClean="0"/>
              <a:t>Cấp quốc gia</a:t>
            </a:r>
          </a:p>
          <a:p>
            <a:pPr lvl="2"/>
            <a:r>
              <a:rPr lang="en-AU" smtClean="0"/>
              <a:t>Có những bước tiến lớn về phía trước nhưng sự phát triển của GCI không tăng song song.</a:t>
            </a:r>
          </a:p>
          <a:p>
            <a:pPr lvl="1"/>
            <a:r>
              <a:rPr lang="en-AU" smtClean="0"/>
              <a:t>Cấp địa phương</a:t>
            </a:r>
          </a:p>
          <a:p>
            <a:pPr lvl="2"/>
            <a:r>
              <a:rPr lang="en-AU" smtClean="0"/>
              <a:t>Những hạn chế về mặt cơ cấu tổ chức có thể có.</a:t>
            </a:r>
          </a:p>
          <a:p>
            <a:endParaRPr lang="en-US" smtClean="0"/>
          </a:p>
        </p:txBody>
      </p:sp>
      <p:sp>
        <p:nvSpPr>
          <p:cNvPr id="4098" name="Rectangle 2"/>
          <p:cNvSpPr>
            <a:spLocks noChangeArrowheads="1"/>
          </p:cNvSpPr>
          <p:nvPr/>
        </p:nvSpPr>
        <p:spPr bwMode="auto">
          <a:xfrm>
            <a:off x="571472" y="0"/>
            <a:ext cx="8229600" cy="1357274"/>
          </a:xfrm>
          <a:prstGeom prst="rect">
            <a:avLst/>
          </a:prstGeom>
          <a:gradFill rotWithShape="1">
            <a:gsLst>
              <a:gs pos="0">
                <a:srgbClr val="FF0000"/>
              </a:gs>
              <a:gs pos="50000">
                <a:srgbClr val="760000"/>
              </a:gs>
              <a:gs pos="100000">
                <a:srgbClr val="FF0000"/>
              </a:gs>
            </a:gsLst>
            <a:lin ang="5400000" scaled="1"/>
          </a:gradFill>
          <a:ln w="9525">
            <a:noFill/>
            <a:miter lim="800000"/>
            <a:headEnd/>
            <a:tailEnd/>
          </a:ln>
        </p:spPr>
        <p:txBody>
          <a:bodyPr anchor="ctr"/>
          <a:lstStyle/>
          <a:p>
            <a:pPr algn="ctr" eaLnBrk="0" hangingPunct="0">
              <a:defRPr/>
            </a:pPr>
            <a:endParaRPr lang="en-US" sz="4400" b="1" smtClean="0">
              <a:solidFill>
                <a:srgbClr val="FFCC00"/>
              </a:solidFill>
              <a:effectLst>
                <a:outerShdw blurRad="38100" dist="38100" dir="2700000" algn="tl">
                  <a:srgbClr val="000000"/>
                </a:outerShdw>
              </a:effectLst>
            </a:endParaRPr>
          </a:p>
          <a:p>
            <a:pPr algn="ctr" eaLnBrk="0" hangingPunct="0">
              <a:defRPr/>
            </a:pPr>
            <a:r>
              <a:rPr lang="en-US" sz="4400" b="1" smtClean="0">
                <a:solidFill>
                  <a:srgbClr val="FFCC00"/>
                </a:solidFill>
                <a:effectLst>
                  <a:outerShdw blurRad="38100" dist="38100" dir="2700000" algn="tl">
                    <a:srgbClr val="000000"/>
                  </a:outerShdw>
                </a:effectLst>
              </a:rPr>
              <a:t>Nhận diện vấn đề</a:t>
            </a:r>
          </a:p>
          <a:p>
            <a:pPr algn="ctr" eaLnBrk="0" hangingPunct="0">
              <a:defRPr/>
            </a:pPr>
            <a:endParaRPr lang="en-US" sz="4400" b="1" dirty="0">
              <a:solidFill>
                <a:srgbClr val="FFCC00"/>
              </a:solidFill>
              <a:effectLst>
                <a:outerShdw blurRad="38100" dist="38100" dir="2700000" algn="tl">
                  <a:srgbClr val="000000"/>
                </a:outerShdw>
              </a:effectLst>
            </a:endParaRPr>
          </a:p>
        </p:txBody>
      </p:sp>
      <p:grpSp>
        <p:nvGrpSpPr>
          <p:cNvPr id="6148" name="Group 9"/>
          <p:cNvGrpSpPr>
            <a:grpSpLocks/>
          </p:cNvGrpSpPr>
          <p:nvPr/>
        </p:nvGrpSpPr>
        <p:grpSpPr bwMode="auto">
          <a:xfrm>
            <a:off x="-36513" y="5300663"/>
            <a:ext cx="9144001" cy="1557337"/>
            <a:chOff x="-23" y="3339"/>
            <a:chExt cx="5760" cy="981"/>
          </a:xfrm>
        </p:grpSpPr>
        <p:sp>
          <p:nvSpPr>
            <p:cNvPr id="38922" name="AutoShape 10"/>
            <p:cNvSpPr>
              <a:spLocks noChangeArrowheads="1"/>
            </p:cNvSpPr>
            <p:nvPr/>
          </p:nvSpPr>
          <p:spPr bwMode="auto">
            <a:xfrm>
              <a:off x="-23" y="3339"/>
              <a:ext cx="5760" cy="981"/>
            </a:xfrm>
            <a:prstGeom prst="rtTriangle">
              <a:avLst/>
            </a:prstGeom>
            <a:solidFill>
              <a:srgbClr val="FFCC00"/>
            </a:solidFill>
            <a:ln w="9525">
              <a:noFill/>
              <a:miter lim="800000"/>
              <a:headEnd/>
              <a:tailEnd/>
            </a:ln>
            <a:effectLst>
              <a:outerShdw dist="35921" dir="2700000" algn="ctr" rotWithShape="0">
                <a:schemeClr val="bg2"/>
              </a:outerShdw>
            </a:effectLst>
          </p:spPr>
          <p:txBody>
            <a:bodyPr wrap="none" anchor="ctr"/>
            <a:lstStyle/>
            <a:p>
              <a:pPr>
                <a:defRPr/>
              </a:pPr>
              <a:endParaRPr lang="en-AU" sz="1800"/>
            </a:p>
          </p:txBody>
        </p:sp>
        <p:sp>
          <p:nvSpPr>
            <p:cNvPr id="6151" name="AutoShape 11"/>
            <p:cNvSpPr>
              <a:spLocks noChangeArrowheads="1"/>
            </p:cNvSpPr>
            <p:nvPr/>
          </p:nvSpPr>
          <p:spPr bwMode="auto">
            <a:xfrm>
              <a:off x="-23" y="3430"/>
              <a:ext cx="5760" cy="890"/>
            </a:xfrm>
            <a:prstGeom prst="rtTriangle">
              <a:avLst/>
            </a:prstGeom>
            <a:solidFill>
              <a:srgbClr val="FF0000"/>
            </a:solidFill>
            <a:ln w="9525">
              <a:noFill/>
              <a:miter lim="800000"/>
              <a:headEnd/>
              <a:tailEnd/>
            </a:ln>
          </p:spPr>
          <p:txBody>
            <a:bodyPr wrap="none" anchor="ctr"/>
            <a:lstStyle/>
            <a:p>
              <a:endParaRPr lang="en-AU" sz="1800"/>
            </a:p>
          </p:txBody>
        </p:sp>
        <p:sp>
          <p:nvSpPr>
            <p:cNvPr id="6152" name="AutoShape 12"/>
            <p:cNvSpPr>
              <a:spLocks noChangeArrowheads="1"/>
            </p:cNvSpPr>
            <p:nvPr/>
          </p:nvSpPr>
          <p:spPr bwMode="auto">
            <a:xfrm>
              <a:off x="-23" y="3521"/>
              <a:ext cx="5692" cy="799"/>
            </a:xfrm>
            <a:prstGeom prst="rtTriangle">
              <a:avLst/>
            </a:prstGeom>
            <a:solidFill>
              <a:srgbClr val="339933"/>
            </a:solidFill>
            <a:ln w="9525">
              <a:noFill/>
              <a:miter lim="800000"/>
              <a:headEnd/>
              <a:tailEnd/>
            </a:ln>
          </p:spPr>
          <p:txBody>
            <a:bodyPr wrap="none" anchor="ctr"/>
            <a:lstStyle/>
            <a:p>
              <a:endParaRPr lang="en-AU" sz="1800"/>
            </a:p>
          </p:txBody>
        </p:sp>
        <p:sp>
          <p:nvSpPr>
            <p:cNvPr id="6153" name="AutoShape 13"/>
            <p:cNvSpPr>
              <a:spLocks noChangeArrowheads="1"/>
            </p:cNvSpPr>
            <p:nvPr/>
          </p:nvSpPr>
          <p:spPr bwMode="auto">
            <a:xfrm>
              <a:off x="-23" y="3612"/>
              <a:ext cx="5760" cy="708"/>
            </a:xfrm>
            <a:prstGeom prst="rtTriangle">
              <a:avLst/>
            </a:prstGeom>
            <a:solidFill>
              <a:schemeClr val="bg1"/>
            </a:solidFill>
            <a:ln w="9525">
              <a:noFill/>
              <a:miter lim="800000"/>
              <a:headEnd/>
              <a:tailEnd/>
            </a:ln>
          </p:spPr>
          <p:txBody>
            <a:bodyPr wrap="none" anchor="ctr"/>
            <a:lstStyle/>
            <a:p>
              <a:endParaRPr lang="en-AU" sz="1800"/>
            </a:p>
          </p:txBody>
        </p:sp>
        <p:grpSp>
          <p:nvGrpSpPr>
            <p:cNvPr id="6154" name="Group 14"/>
            <p:cNvGrpSpPr>
              <a:grpSpLocks/>
            </p:cNvGrpSpPr>
            <p:nvPr/>
          </p:nvGrpSpPr>
          <p:grpSpPr bwMode="auto">
            <a:xfrm>
              <a:off x="-1" y="3702"/>
              <a:ext cx="3743" cy="590"/>
              <a:chOff x="-1" y="3702"/>
              <a:chExt cx="3743" cy="590"/>
            </a:xfrm>
          </p:grpSpPr>
          <p:grpSp>
            <p:nvGrpSpPr>
              <p:cNvPr id="6155" name="Group 6"/>
              <p:cNvGrpSpPr>
                <a:grpSpLocks/>
              </p:cNvGrpSpPr>
              <p:nvPr/>
            </p:nvGrpSpPr>
            <p:grpSpPr bwMode="auto">
              <a:xfrm>
                <a:off x="-1" y="3702"/>
                <a:ext cx="590" cy="545"/>
                <a:chOff x="2990857" y="948017"/>
                <a:chExt cx="3162285" cy="4961965"/>
              </a:xfrm>
            </p:grpSpPr>
            <p:pic>
              <p:nvPicPr>
                <p:cNvPr id="6158" name="Picture 4"/>
                <p:cNvPicPr>
                  <a:picLocks noChangeAspect="1" noChangeArrowheads="1"/>
                </p:cNvPicPr>
                <p:nvPr/>
              </p:nvPicPr>
              <p:blipFill>
                <a:blip r:embed="rId2" cstate="print"/>
                <a:srcRect r="20557"/>
                <a:stretch>
                  <a:fillRect/>
                </a:stretch>
              </p:blipFill>
              <p:spPr bwMode="auto">
                <a:xfrm>
                  <a:off x="2990857" y="948017"/>
                  <a:ext cx="3162285" cy="4961965"/>
                </a:xfrm>
                <a:prstGeom prst="rect">
                  <a:avLst/>
                </a:prstGeom>
                <a:noFill/>
                <a:ln w="9525">
                  <a:noFill/>
                  <a:miter lim="800000"/>
                  <a:headEnd/>
                  <a:tailEnd/>
                </a:ln>
              </p:spPr>
            </p:pic>
            <p:sp>
              <p:nvSpPr>
                <p:cNvPr id="6" name="5-Point Star 5"/>
                <p:cNvSpPr/>
                <p:nvPr/>
              </p:nvSpPr>
              <p:spPr>
                <a:xfrm>
                  <a:off x="3709074" y="2277277"/>
                  <a:ext cx="1511465" cy="1220005"/>
                </a:xfrm>
                <a:prstGeom prst="star5">
                  <a:avLst/>
                </a:prstGeom>
                <a:solidFill>
                  <a:srgbClr val="FFC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grpSp>
          <p:sp>
            <p:nvSpPr>
              <p:cNvPr id="28689" name="Rectangle 17"/>
              <p:cNvSpPr>
                <a:spLocks noChangeArrowheads="1"/>
              </p:cNvSpPr>
              <p:nvPr/>
            </p:nvSpPr>
            <p:spPr bwMode="auto">
              <a:xfrm>
                <a:off x="453" y="4071"/>
                <a:ext cx="3289" cy="221"/>
              </a:xfrm>
              <a:prstGeom prst="rect">
                <a:avLst/>
              </a:prstGeom>
              <a:noFill/>
              <a:ln w="9525">
                <a:noFill/>
                <a:miter lim="800000"/>
                <a:headEnd/>
                <a:tailEnd/>
              </a:ln>
              <a:effectLst/>
            </p:spPr>
            <p:txBody>
              <a:bodyPr>
                <a:spAutoFit/>
              </a:bodyPr>
              <a:lstStyle/>
              <a:p>
                <a:pPr>
                  <a:lnSpc>
                    <a:spcPct val="85000"/>
                  </a:lnSpc>
                  <a:defRPr/>
                </a:pPr>
                <a:endParaRPr lang="en-US" sz="2000" b="1">
                  <a:effectLst>
                    <a:outerShdw blurRad="38100" dist="38100" dir="2700000" algn="tl">
                      <a:srgbClr val="C0C0C0"/>
                    </a:outerShdw>
                  </a:effectLst>
                </a:endParaRPr>
              </a:p>
            </p:txBody>
          </p:sp>
          <p:sp>
            <p:nvSpPr>
              <p:cNvPr id="28690" name="Rectangle 18"/>
              <p:cNvSpPr>
                <a:spLocks noChangeArrowheads="1"/>
              </p:cNvSpPr>
              <p:nvPr/>
            </p:nvSpPr>
            <p:spPr bwMode="auto">
              <a:xfrm>
                <a:off x="453" y="3889"/>
                <a:ext cx="1633" cy="221"/>
              </a:xfrm>
              <a:prstGeom prst="rect">
                <a:avLst/>
              </a:prstGeom>
              <a:noFill/>
              <a:ln w="9525">
                <a:noFill/>
                <a:miter lim="800000"/>
                <a:headEnd/>
                <a:tailEnd/>
              </a:ln>
              <a:effectLst/>
            </p:spPr>
            <p:txBody>
              <a:bodyPr>
                <a:spAutoFit/>
              </a:bodyPr>
              <a:lstStyle/>
              <a:p>
                <a:pPr>
                  <a:lnSpc>
                    <a:spcPct val="85000"/>
                  </a:lnSpc>
                  <a:defRPr/>
                </a:pPr>
                <a:r>
                  <a:rPr lang="en-AU" sz="2000" b="1">
                    <a:effectLst>
                      <a:outerShdw blurRad="38100" dist="38100" dir="2700000" algn="tl">
                        <a:srgbClr val="C0C0C0"/>
                      </a:outerShdw>
                    </a:effectLst>
                  </a:rPr>
                  <a:t>Burgess &amp; Turner :</a:t>
                </a:r>
                <a:endParaRPr lang="en-US" sz="2000" b="1">
                  <a:effectLst>
                    <a:outerShdw blurRad="38100" dist="38100" dir="2700000" algn="tl">
                      <a:srgbClr val="C0C0C0"/>
                    </a:outerShdw>
                  </a:effectLst>
                </a:endParaRPr>
              </a:p>
            </p:txBody>
          </p:sp>
        </p:grpSp>
      </p:grpSp>
      <p:pic>
        <p:nvPicPr>
          <p:cNvPr id="38933" name="Picture 21" descr="http://4.bp.blogspot.com/_7s2cN426M_o/S8J8tXsGPrI/AAAAAAAAARQ/_DlhHGSV-qU/s1600/weakest-link.jpg"/>
          <p:cNvPicPr>
            <a:picLocks noChangeAspect="1" noChangeArrowheads="1"/>
          </p:cNvPicPr>
          <p:nvPr/>
        </p:nvPicPr>
        <p:blipFill>
          <a:blip r:embed="rId3" cstate="print"/>
          <a:srcRect/>
          <a:stretch>
            <a:fillRect/>
          </a:stretch>
        </p:blipFill>
        <p:spPr bwMode="auto">
          <a:xfrm>
            <a:off x="8143900" y="4681538"/>
            <a:ext cx="1000100" cy="1916112"/>
          </a:xfrm>
          <a:prstGeom prst="rect">
            <a:avLst/>
          </a:prstGeom>
          <a:noFill/>
          <a:ln w="9525">
            <a:noFill/>
            <a:miter lim="800000"/>
            <a:headEnd/>
            <a:tailEnd/>
          </a:ln>
        </p:spPr>
      </p:pic>
      <p:sp>
        <p:nvSpPr>
          <p:cNvPr id="16" name="Rectangle 17"/>
          <p:cNvSpPr>
            <a:spLocks noChangeArrowheads="1"/>
          </p:cNvSpPr>
          <p:nvPr/>
        </p:nvSpPr>
        <p:spPr bwMode="auto">
          <a:xfrm>
            <a:off x="719136" y="6462713"/>
            <a:ext cx="5996003" cy="353943"/>
          </a:xfrm>
          <a:prstGeom prst="rect">
            <a:avLst/>
          </a:prstGeom>
          <a:noFill/>
          <a:ln w="9525">
            <a:noFill/>
            <a:miter lim="800000"/>
            <a:headEnd/>
            <a:tailEnd/>
          </a:ln>
          <a:effectLst/>
        </p:spPr>
        <p:txBody>
          <a:bodyPr wrap="square">
            <a:spAutoFit/>
          </a:bodyPr>
          <a:lstStyle/>
          <a:p>
            <a:pPr>
              <a:lnSpc>
                <a:spcPct val="85000"/>
              </a:lnSpc>
              <a:defRPr/>
            </a:pPr>
            <a:r>
              <a:rPr lang="en-US" sz="2000" b="1" smtClean="0">
                <a:effectLst>
                  <a:outerShdw blurRad="38100" dist="38100" dir="2700000" algn="tl">
                    <a:srgbClr val="C0C0C0"/>
                  </a:outerShdw>
                </a:effectLst>
              </a:rPr>
              <a:t>Thúc đẩy hợp tác với doanh nghiệp</a:t>
            </a:r>
            <a:endParaRPr lang="en-US" sz="2000" b="1">
              <a:effectLst>
                <a:outerShdw blurRad="38100" dist="38100" dir="2700000" algn="tl">
                  <a:srgbClr val="C0C0C0"/>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Effect transition="in" filter="fade">
                                      <p:cBhvr>
                                        <p:cTn id="19" dur="1000"/>
                                        <p:tgtEl>
                                          <p:spTgt spid="38915">
                                            <p:txEl>
                                              <p:pRg st="2" end="2"/>
                                            </p:txEl>
                                          </p:spTgt>
                                        </p:tgtEl>
                                      </p:cBhvr>
                                    </p:animEffect>
                                    <p:anim calcmode="lin" valueType="num">
                                      <p:cBhvr>
                                        <p:cTn id="20"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891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8915">
                                            <p:txEl>
                                              <p:pRg st="3" end="3"/>
                                            </p:txEl>
                                          </p:spTgt>
                                        </p:tgtEl>
                                        <p:attrNameLst>
                                          <p:attrName>style.visibility</p:attrName>
                                        </p:attrNameLst>
                                      </p:cBhvr>
                                      <p:to>
                                        <p:strVal val="visible"/>
                                      </p:to>
                                    </p:set>
                                    <p:animEffect transition="in" filter="fade">
                                      <p:cBhvr>
                                        <p:cTn id="24" dur="1000"/>
                                        <p:tgtEl>
                                          <p:spTgt spid="38915">
                                            <p:txEl>
                                              <p:pRg st="3" end="3"/>
                                            </p:txEl>
                                          </p:spTgt>
                                        </p:tgtEl>
                                      </p:cBhvr>
                                    </p:animEffect>
                                    <p:anim calcmode="lin" valueType="num">
                                      <p:cBhvr>
                                        <p:cTn id="25" dur="1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891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8915">
                                            <p:txEl>
                                              <p:pRg st="4" end="4"/>
                                            </p:txEl>
                                          </p:spTgt>
                                        </p:tgtEl>
                                        <p:attrNameLst>
                                          <p:attrName>style.visibility</p:attrName>
                                        </p:attrNameLst>
                                      </p:cBhvr>
                                      <p:to>
                                        <p:strVal val="visible"/>
                                      </p:to>
                                    </p:set>
                                    <p:animEffect transition="in" filter="fade">
                                      <p:cBhvr>
                                        <p:cTn id="29" dur="1000"/>
                                        <p:tgtEl>
                                          <p:spTgt spid="38915">
                                            <p:txEl>
                                              <p:pRg st="4" end="4"/>
                                            </p:txEl>
                                          </p:spTgt>
                                        </p:tgtEl>
                                      </p:cBhvr>
                                    </p:animEffect>
                                    <p:anim calcmode="lin" valueType="num">
                                      <p:cBhvr>
                                        <p:cTn id="30" dur="10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891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8915">
                                            <p:txEl>
                                              <p:pRg st="5" end="5"/>
                                            </p:txEl>
                                          </p:spTgt>
                                        </p:tgtEl>
                                        <p:attrNameLst>
                                          <p:attrName>style.visibility</p:attrName>
                                        </p:attrNameLst>
                                      </p:cBhvr>
                                      <p:to>
                                        <p:strVal val="visible"/>
                                      </p:to>
                                    </p:set>
                                    <p:animEffect transition="in" filter="fade">
                                      <p:cBhvr>
                                        <p:cTn id="34" dur="1000"/>
                                        <p:tgtEl>
                                          <p:spTgt spid="38915">
                                            <p:txEl>
                                              <p:pRg st="5" end="5"/>
                                            </p:txEl>
                                          </p:spTgt>
                                        </p:tgtEl>
                                      </p:cBhvr>
                                    </p:animEffect>
                                    <p:anim calcmode="lin" valueType="num">
                                      <p:cBhvr>
                                        <p:cTn id="35" dur="10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8915">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8915">
                                            <p:txEl>
                                              <p:pRg st="6" end="6"/>
                                            </p:txEl>
                                          </p:spTgt>
                                        </p:tgtEl>
                                        <p:attrNameLst>
                                          <p:attrName>style.visibility</p:attrName>
                                        </p:attrNameLst>
                                      </p:cBhvr>
                                      <p:to>
                                        <p:strVal val="visible"/>
                                      </p:to>
                                    </p:set>
                                    <p:animEffect transition="in" filter="fade">
                                      <p:cBhvr>
                                        <p:cTn id="39" dur="1000"/>
                                        <p:tgtEl>
                                          <p:spTgt spid="38915">
                                            <p:txEl>
                                              <p:pRg st="6" end="6"/>
                                            </p:txEl>
                                          </p:spTgt>
                                        </p:tgtEl>
                                      </p:cBhvr>
                                    </p:animEffect>
                                    <p:anim calcmode="lin" valueType="num">
                                      <p:cBhvr>
                                        <p:cTn id="40" dur="10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89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38933"/>
                                        </p:tgtEl>
                                        <p:attrNameLst>
                                          <p:attrName>style.visibility</p:attrName>
                                        </p:attrNameLst>
                                      </p:cBhvr>
                                      <p:to>
                                        <p:strVal val="visible"/>
                                      </p:to>
                                    </p:set>
                                    <p:animEffect transition="in" filter="checkerboard(across)">
                                      <p:cBhvr>
                                        <p:cTn id="46" dur="500"/>
                                        <p:tgtEl>
                                          <p:spTgt spid="38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68313" y="1484313"/>
            <a:ext cx="8064500" cy="5373687"/>
          </a:xfrm>
        </p:spPr>
        <p:txBody>
          <a:bodyPr/>
          <a:lstStyle/>
          <a:p>
            <a:pPr>
              <a:lnSpc>
                <a:spcPct val="85000"/>
              </a:lnSpc>
            </a:pPr>
            <a:r>
              <a:rPr lang="en-US" smtClean="0"/>
              <a:t>Mỗi hệ thống đều có ít nhất một hạn chế, nếu không nó sẽ là một hệ thống hoàn hảo. </a:t>
            </a:r>
          </a:p>
          <a:p>
            <a:pPr lvl="1"/>
            <a:r>
              <a:rPr lang="en-US" smtClean="0"/>
              <a:t>Khái niệm về ‘liên kết yếu nhất’. </a:t>
            </a:r>
          </a:p>
          <a:p>
            <a:r>
              <a:rPr lang="en-US" smtClean="0"/>
              <a:t>Hạn chế:</a:t>
            </a:r>
          </a:p>
          <a:p>
            <a:pPr lvl="1"/>
            <a:r>
              <a:rPr lang="en-US" smtClean="0"/>
              <a:t>Là bất kỳ điều gì cản trở một hệ thống, làm cho hệ thống đó không thể đạt được hiệu suất cao hơn so với mục tiêu của hệ thống đó.</a:t>
            </a:r>
          </a:p>
          <a:p>
            <a:pPr>
              <a:lnSpc>
                <a:spcPct val="85000"/>
              </a:lnSpc>
            </a:pPr>
            <a:r>
              <a:rPr lang="en-US" smtClean="0"/>
              <a:t>Sự tồn tại của hạn chế không phải là tiêu cực:</a:t>
            </a:r>
          </a:p>
          <a:p>
            <a:pPr lvl="1">
              <a:lnSpc>
                <a:spcPct val="85000"/>
              </a:lnSpc>
            </a:pPr>
            <a:r>
              <a:rPr lang="en-US" smtClean="0"/>
              <a:t>Sự tồn tại của hạn chế có nghĩa là vẫn còn có cơ hội để phát triển và cải tiến tổ chức.</a:t>
            </a:r>
          </a:p>
          <a:p>
            <a:endParaRPr lang="en-US" sz="2400" smtClean="0"/>
          </a:p>
        </p:txBody>
      </p:sp>
      <p:sp>
        <p:nvSpPr>
          <p:cNvPr id="4098" name="Rectangle 2"/>
          <p:cNvSpPr>
            <a:spLocks noChangeArrowheads="1"/>
          </p:cNvSpPr>
          <p:nvPr/>
        </p:nvSpPr>
        <p:spPr bwMode="auto">
          <a:xfrm>
            <a:off x="468313" y="260350"/>
            <a:ext cx="8229600" cy="1143000"/>
          </a:xfrm>
          <a:prstGeom prst="rect">
            <a:avLst/>
          </a:prstGeom>
          <a:gradFill rotWithShape="1">
            <a:gsLst>
              <a:gs pos="0">
                <a:srgbClr val="FF0000"/>
              </a:gs>
              <a:gs pos="50000">
                <a:srgbClr val="760000"/>
              </a:gs>
              <a:gs pos="100000">
                <a:srgbClr val="FF0000"/>
              </a:gs>
            </a:gsLst>
            <a:lin ang="5400000" scaled="1"/>
          </a:gradFill>
          <a:ln w="9525">
            <a:noFill/>
            <a:miter lim="800000"/>
            <a:headEnd/>
            <a:tailEnd/>
          </a:ln>
        </p:spPr>
        <p:txBody>
          <a:bodyPr anchor="ctr"/>
          <a:lstStyle/>
          <a:p>
            <a:pPr algn="ctr" eaLnBrk="0" hangingPunct="0">
              <a:defRPr/>
            </a:pPr>
            <a:r>
              <a:rPr lang="en-US" sz="4400" b="1" smtClean="0">
                <a:solidFill>
                  <a:srgbClr val="FFCC00"/>
                </a:solidFill>
                <a:effectLst>
                  <a:outerShdw blurRad="38100" dist="38100" dir="2700000" algn="tl">
                    <a:srgbClr val="000000"/>
                  </a:outerShdw>
                </a:effectLst>
              </a:rPr>
              <a:t>Những hạn chế của hệ thống</a:t>
            </a:r>
            <a:endParaRPr lang="en-US" sz="4400" b="1" dirty="0">
              <a:solidFill>
                <a:srgbClr val="FFCC00"/>
              </a:solidFill>
              <a:effectLst>
                <a:outerShdw blurRad="38100" dist="38100" dir="2700000" algn="tl">
                  <a:srgbClr val="000000"/>
                </a:outerShdw>
              </a:effectLst>
            </a:endParaRPr>
          </a:p>
        </p:txBody>
      </p:sp>
      <p:grpSp>
        <p:nvGrpSpPr>
          <p:cNvPr id="7172" name="Group 5"/>
          <p:cNvGrpSpPr>
            <a:grpSpLocks/>
          </p:cNvGrpSpPr>
          <p:nvPr/>
        </p:nvGrpSpPr>
        <p:grpSpPr bwMode="auto">
          <a:xfrm>
            <a:off x="-36513" y="5300663"/>
            <a:ext cx="9144001" cy="1557337"/>
            <a:chOff x="-23" y="3339"/>
            <a:chExt cx="5760" cy="981"/>
          </a:xfrm>
        </p:grpSpPr>
        <p:sp>
          <p:nvSpPr>
            <p:cNvPr id="37894" name="AutoShape 10"/>
            <p:cNvSpPr>
              <a:spLocks noChangeArrowheads="1"/>
            </p:cNvSpPr>
            <p:nvPr/>
          </p:nvSpPr>
          <p:spPr bwMode="auto">
            <a:xfrm>
              <a:off x="-23" y="3339"/>
              <a:ext cx="5760" cy="981"/>
            </a:xfrm>
            <a:prstGeom prst="rtTriangle">
              <a:avLst/>
            </a:prstGeom>
            <a:solidFill>
              <a:srgbClr val="FFCC00"/>
            </a:solidFill>
            <a:ln w="9525">
              <a:noFill/>
              <a:miter lim="800000"/>
              <a:headEnd/>
              <a:tailEnd/>
            </a:ln>
            <a:effectLst>
              <a:outerShdw dist="35921" dir="2700000" algn="ctr" rotWithShape="0">
                <a:schemeClr val="bg2"/>
              </a:outerShdw>
            </a:effectLst>
          </p:spPr>
          <p:txBody>
            <a:bodyPr wrap="none" anchor="ctr"/>
            <a:lstStyle/>
            <a:p>
              <a:pPr>
                <a:defRPr/>
              </a:pPr>
              <a:endParaRPr lang="en-AU" sz="1800"/>
            </a:p>
          </p:txBody>
        </p:sp>
        <p:sp>
          <p:nvSpPr>
            <p:cNvPr id="7175" name="AutoShape 11"/>
            <p:cNvSpPr>
              <a:spLocks noChangeArrowheads="1"/>
            </p:cNvSpPr>
            <p:nvPr/>
          </p:nvSpPr>
          <p:spPr bwMode="auto">
            <a:xfrm>
              <a:off x="-23" y="3430"/>
              <a:ext cx="5760" cy="890"/>
            </a:xfrm>
            <a:prstGeom prst="rtTriangle">
              <a:avLst/>
            </a:prstGeom>
            <a:solidFill>
              <a:srgbClr val="FF0000"/>
            </a:solidFill>
            <a:ln w="9525">
              <a:noFill/>
              <a:miter lim="800000"/>
              <a:headEnd/>
              <a:tailEnd/>
            </a:ln>
          </p:spPr>
          <p:txBody>
            <a:bodyPr wrap="none" anchor="ctr"/>
            <a:lstStyle/>
            <a:p>
              <a:endParaRPr lang="en-AU" sz="1800"/>
            </a:p>
          </p:txBody>
        </p:sp>
        <p:sp>
          <p:nvSpPr>
            <p:cNvPr id="7176" name="AutoShape 12"/>
            <p:cNvSpPr>
              <a:spLocks noChangeArrowheads="1"/>
            </p:cNvSpPr>
            <p:nvPr/>
          </p:nvSpPr>
          <p:spPr bwMode="auto">
            <a:xfrm>
              <a:off x="-23" y="3521"/>
              <a:ext cx="5692" cy="799"/>
            </a:xfrm>
            <a:prstGeom prst="rtTriangle">
              <a:avLst/>
            </a:prstGeom>
            <a:solidFill>
              <a:srgbClr val="339933"/>
            </a:solidFill>
            <a:ln w="9525">
              <a:noFill/>
              <a:miter lim="800000"/>
              <a:headEnd/>
              <a:tailEnd/>
            </a:ln>
          </p:spPr>
          <p:txBody>
            <a:bodyPr wrap="none" anchor="ctr"/>
            <a:lstStyle/>
            <a:p>
              <a:endParaRPr lang="en-AU" sz="1800"/>
            </a:p>
          </p:txBody>
        </p:sp>
        <p:sp>
          <p:nvSpPr>
            <p:cNvPr id="7177" name="AutoShape 13"/>
            <p:cNvSpPr>
              <a:spLocks noChangeArrowheads="1"/>
            </p:cNvSpPr>
            <p:nvPr/>
          </p:nvSpPr>
          <p:spPr bwMode="auto">
            <a:xfrm>
              <a:off x="-23" y="3612"/>
              <a:ext cx="5760" cy="708"/>
            </a:xfrm>
            <a:prstGeom prst="rtTriangle">
              <a:avLst/>
            </a:prstGeom>
            <a:solidFill>
              <a:schemeClr val="bg1"/>
            </a:solidFill>
            <a:ln w="9525">
              <a:noFill/>
              <a:miter lim="800000"/>
              <a:headEnd/>
              <a:tailEnd/>
            </a:ln>
          </p:spPr>
          <p:txBody>
            <a:bodyPr wrap="none" anchor="ctr"/>
            <a:lstStyle/>
            <a:p>
              <a:endParaRPr lang="en-AU" sz="1800"/>
            </a:p>
          </p:txBody>
        </p:sp>
        <p:grpSp>
          <p:nvGrpSpPr>
            <p:cNvPr id="7178" name="Group 10"/>
            <p:cNvGrpSpPr>
              <a:grpSpLocks/>
            </p:cNvGrpSpPr>
            <p:nvPr/>
          </p:nvGrpSpPr>
          <p:grpSpPr bwMode="auto">
            <a:xfrm>
              <a:off x="-1" y="3702"/>
              <a:ext cx="3743" cy="590"/>
              <a:chOff x="-1" y="3702"/>
              <a:chExt cx="3743" cy="590"/>
            </a:xfrm>
          </p:grpSpPr>
          <p:grpSp>
            <p:nvGrpSpPr>
              <p:cNvPr id="7179" name="Group 6"/>
              <p:cNvGrpSpPr>
                <a:grpSpLocks/>
              </p:cNvGrpSpPr>
              <p:nvPr/>
            </p:nvGrpSpPr>
            <p:grpSpPr bwMode="auto">
              <a:xfrm>
                <a:off x="-1" y="3702"/>
                <a:ext cx="590" cy="545"/>
                <a:chOff x="2990857" y="948017"/>
                <a:chExt cx="3162285" cy="4961965"/>
              </a:xfrm>
            </p:grpSpPr>
            <p:pic>
              <p:nvPicPr>
                <p:cNvPr id="7182" name="Picture 4"/>
                <p:cNvPicPr>
                  <a:picLocks noChangeAspect="1" noChangeArrowheads="1"/>
                </p:cNvPicPr>
                <p:nvPr/>
              </p:nvPicPr>
              <p:blipFill>
                <a:blip r:embed="rId2" cstate="print"/>
                <a:srcRect r="20557"/>
                <a:stretch>
                  <a:fillRect/>
                </a:stretch>
              </p:blipFill>
              <p:spPr bwMode="auto">
                <a:xfrm>
                  <a:off x="2990857" y="948017"/>
                  <a:ext cx="3162285" cy="4961965"/>
                </a:xfrm>
                <a:prstGeom prst="rect">
                  <a:avLst/>
                </a:prstGeom>
                <a:noFill/>
                <a:ln w="9525">
                  <a:noFill/>
                  <a:miter lim="800000"/>
                  <a:headEnd/>
                  <a:tailEnd/>
                </a:ln>
              </p:spPr>
            </p:pic>
            <p:sp>
              <p:nvSpPr>
                <p:cNvPr id="6" name="5-Point Star 5"/>
                <p:cNvSpPr/>
                <p:nvPr/>
              </p:nvSpPr>
              <p:spPr>
                <a:xfrm>
                  <a:off x="3709074" y="2277277"/>
                  <a:ext cx="1511465" cy="1220005"/>
                </a:xfrm>
                <a:prstGeom prst="star5">
                  <a:avLst/>
                </a:prstGeom>
                <a:solidFill>
                  <a:srgbClr val="FFC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grpSp>
          <p:sp>
            <p:nvSpPr>
              <p:cNvPr id="28689" name="Rectangle 17"/>
              <p:cNvSpPr>
                <a:spLocks noChangeArrowheads="1"/>
              </p:cNvSpPr>
              <p:nvPr/>
            </p:nvSpPr>
            <p:spPr bwMode="auto">
              <a:xfrm>
                <a:off x="453" y="4071"/>
                <a:ext cx="3289" cy="221"/>
              </a:xfrm>
              <a:prstGeom prst="rect">
                <a:avLst/>
              </a:prstGeom>
              <a:noFill/>
              <a:ln w="9525">
                <a:noFill/>
                <a:miter lim="800000"/>
                <a:headEnd/>
                <a:tailEnd/>
              </a:ln>
              <a:effectLst/>
            </p:spPr>
            <p:txBody>
              <a:bodyPr>
                <a:spAutoFit/>
              </a:bodyPr>
              <a:lstStyle/>
              <a:p>
                <a:pPr>
                  <a:lnSpc>
                    <a:spcPct val="85000"/>
                  </a:lnSpc>
                  <a:defRPr/>
                </a:pPr>
                <a:endParaRPr lang="en-US" sz="2000" b="1">
                  <a:effectLst>
                    <a:outerShdw blurRad="38100" dist="38100" dir="2700000" algn="tl">
                      <a:srgbClr val="C0C0C0"/>
                    </a:outerShdw>
                  </a:effectLst>
                </a:endParaRPr>
              </a:p>
            </p:txBody>
          </p:sp>
          <p:sp>
            <p:nvSpPr>
              <p:cNvPr id="28690" name="Rectangle 18"/>
              <p:cNvSpPr>
                <a:spLocks noChangeArrowheads="1"/>
              </p:cNvSpPr>
              <p:nvPr/>
            </p:nvSpPr>
            <p:spPr bwMode="auto">
              <a:xfrm>
                <a:off x="453" y="3889"/>
                <a:ext cx="1633" cy="221"/>
              </a:xfrm>
              <a:prstGeom prst="rect">
                <a:avLst/>
              </a:prstGeom>
              <a:noFill/>
              <a:ln w="9525">
                <a:noFill/>
                <a:miter lim="800000"/>
                <a:headEnd/>
                <a:tailEnd/>
              </a:ln>
              <a:effectLst/>
            </p:spPr>
            <p:txBody>
              <a:bodyPr>
                <a:spAutoFit/>
              </a:bodyPr>
              <a:lstStyle/>
              <a:p>
                <a:pPr>
                  <a:lnSpc>
                    <a:spcPct val="85000"/>
                  </a:lnSpc>
                  <a:defRPr/>
                </a:pPr>
                <a:r>
                  <a:rPr lang="en-AU" sz="2000" b="1">
                    <a:effectLst>
                      <a:outerShdw blurRad="38100" dist="38100" dir="2700000" algn="tl">
                        <a:srgbClr val="C0C0C0"/>
                      </a:outerShdw>
                    </a:effectLst>
                  </a:rPr>
                  <a:t>Burgess &amp; Turner :</a:t>
                </a:r>
                <a:endParaRPr lang="en-US" sz="2000" b="1">
                  <a:effectLst>
                    <a:outerShdw blurRad="38100" dist="38100" dir="2700000" algn="tl">
                      <a:srgbClr val="C0C0C0"/>
                    </a:outerShdw>
                  </a:effectLst>
                </a:endParaRPr>
              </a:p>
            </p:txBody>
          </p:sp>
        </p:grpSp>
      </p:grpSp>
      <p:pic>
        <p:nvPicPr>
          <p:cNvPr id="37905" name="Picture 17" descr="http://revphil2011.files.wordpress.com/2011/02/justice20scales.jpg"/>
          <p:cNvPicPr>
            <a:picLocks noChangeAspect="1" noChangeArrowheads="1"/>
          </p:cNvPicPr>
          <p:nvPr/>
        </p:nvPicPr>
        <p:blipFill>
          <a:blip r:embed="rId3" cstate="print"/>
          <a:srcRect/>
          <a:stretch>
            <a:fillRect/>
          </a:stretch>
        </p:blipFill>
        <p:spPr bwMode="auto">
          <a:xfrm>
            <a:off x="7585731" y="5214950"/>
            <a:ext cx="1334432" cy="1316025"/>
          </a:xfrm>
          <a:prstGeom prst="rect">
            <a:avLst/>
          </a:prstGeom>
          <a:noFill/>
          <a:ln w="9525">
            <a:noFill/>
            <a:miter lim="800000"/>
            <a:headEnd/>
            <a:tailEnd/>
          </a:ln>
        </p:spPr>
      </p:pic>
      <p:sp>
        <p:nvSpPr>
          <p:cNvPr id="16" name="Rectangle 17"/>
          <p:cNvSpPr>
            <a:spLocks noChangeArrowheads="1"/>
          </p:cNvSpPr>
          <p:nvPr/>
        </p:nvSpPr>
        <p:spPr bwMode="auto">
          <a:xfrm>
            <a:off x="719136" y="6462713"/>
            <a:ext cx="5996003" cy="353943"/>
          </a:xfrm>
          <a:prstGeom prst="rect">
            <a:avLst/>
          </a:prstGeom>
          <a:noFill/>
          <a:ln w="9525">
            <a:noFill/>
            <a:miter lim="800000"/>
            <a:headEnd/>
            <a:tailEnd/>
          </a:ln>
          <a:effectLst/>
        </p:spPr>
        <p:txBody>
          <a:bodyPr wrap="square">
            <a:spAutoFit/>
          </a:bodyPr>
          <a:lstStyle/>
          <a:p>
            <a:pPr>
              <a:lnSpc>
                <a:spcPct val="85000"/>
              </a:lnSpc>
              <a:defRPr/>
            </a:pPr>
            <a:r>
              <a:rPr lang="en-US" sz="2000" b="1" smtClean="0">
                <a:effectLst>
                  <a:outerShdw blurRad="38100" dist="38100" dir="2700000" algn="tl">
                    <a:srgbClr val="C0C0C0"/>
                  </a:outerShdw>
                </a:effectLst>
              </a:rPr>
              <a:t>Thúc đẩy hợp tác với doanh nghiệp</a:t>
            </a:r>
            <a:endParaRPr lang="en-US" sz="2000" b="1">
              <a:effectLst>
                <a:outerShdw blurRad="38100" dist="38100" dir="2700000" algn="tl">
                  <a:srgbClr val="C0C0C0"/>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1000"/>
                                        <p:tgtEl>
                                          <p:spTgt spid="37891">
                                            <p:txEl>
                                              <p:pRg st="0" end="0"/>
                                            </p:txEl>
                                          </p:spTgt>
                                        </p:tgtEl>
                                      </p:cBhvr>
                                    </p:animEffect>
                                    <p:anim calcmode="lin" valueType="num">
                                      <p:cBhvr>
                                        <p:cTn id="8" dur="10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7891">
                                            <p:txEl>
                                              <p:pRg st="1" end="1"/>
                                            </p:txEl>
                                          </p:spTgt>
                                        </p:tgtEl>
                                        <p:attrNameLst>
                                          <p:attrName>style.visibility</p:attrName>
                                        </p:attrNameLst>
                                      </p:cBhvr>
                                      <p:to>
                                        <p:strVal val="visible"/>
                                      </p:to>
                                    </p:set>
                                    <p:animEffect transition="in" filter="fade">
                                      <p:cBhvr>
                                        <p:cTn id="14" dur="1000"/>
                                        <p:tgtEl>
                                          <p:spTgt spid="37891">
                                            <p:txEl>
                                              <p:pRg st="1" end="1"/>
                                            </p:txEl>
                                          </p:spTgt>
                                        </p:tgtEl>
                                      </p:cBhvr>
                                    </p:animEffect>
                                    <p:anim calcmode="lin" valueType="num">
                                      <p:cBhvr>
                                        <p:cTn id="15" dur="10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891">
                                            <p:txEl>
                                              <p:pRg st="2" end="2"/>
                                            </p:txEl>
                                          </p:spTgt>
                                        </p:tgtEl>
                                        <p:attrNameLst>
                                          <p:attrName>style.visibility</p:attrName>
                                        </p:attrNameLst>
                                      </p:cBhvr>
                                      <p:to>
                                        <p:strVal val="visible"/>
                                      </p:to>
                                    </p:set>
                                    <p:animEffect transition="in" filter="fade">
                                      <p:cBhvr>
                                        <p:cTn id="21" dur="1000"/>
                                        <p:tgtEl>
                                          <p:spTgt spid="37891">
                                            <p:txEl>
                                              <p:pRg st="2" end="2"/>
                                            </p:txEl>
                                          </p:spTgt>
                                        </p:tgtEl>
                                      </p:cBhvr>
                                    </p:animEffect>
                                    <p:anim calcmode="lin" valueType="num">
                                      <p:cBhvr>
                                        <p:cTn id="22" dur="10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8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7891">
                                            <p:txEl>
                                              <p:pRg st="3" end="3"/>
                                            </p:txEl>
                                          </p:spTgt>
                                        </p:tgtEl>
                                        <p:attrNameLst>
                                          <p:attrName>style.visibility</p:attrName>
                                        </p:attrNameLst>
                                      </p:cBhvr>
                                      <p:to>
                                        <p:strVal val="visible"/>
                                      </p:to>
                                    </p:set>
                                    <p:animEffect transition="in" filter="fade">
                                      <p:cBhvr>
                                        <p:cTn id="28" dur="1000"/>
                                        <p:tgtEl>
                                          <p:spTgt spid="37891">
                                            <p:txEl>
                                              <p:pRg st="3" end="3"/>
                                            </p:txEl>
                                          </p:spTgt>
                                        </p:tgtEl>
                                      </p:cBhvr>
                                    </p:animEffect>
                                    <p:anim calcmode="lin" valueType="num">
                                      <p:cBhvr>
                                        <p:cTn id="29" dur="10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78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7891">
                                            <p:txEl>
                                              <p:pRg st="4" end="4"/>
                                            </p:txEl>
                                          </p:spTgt>
                                        </p:tgtEl>
                                        <p:attrNameLst>
                                          <p:attrName>style.visibility</p:attrName>
                                        </p:attrNameLst>
                                      </p:cBhvr>
                                      <p:to>
                                        <p:strVal val="visible"/>
                                      </p:to>
                                    </p:set>
                                    <p:animEffect transition="in" filter="fade">
                                      <p:cBhvr>
                                        <p:cTn id="35" dur="1000"/>
                                        <p:tgtEl>
                                          <p:spTgt spid="37891">
                                            <p:txEl>
                                              <p:pRg st="4" end="4"/>
                                            </p:txEl>
                                          </p:spTgt>
                                        </p:tgtEl>
                                      </p:cBhvr>
                                    </p:animEffect>
                                    <p:anim calcmode="lin" valueType="num">
                                      <p:cBhvr>
                                        <p:cTn id="36" dur="10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78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7891">
                                            <p:txEl>
                                              <p:pRg st="5" end="5"/>
                                            </p:txEl>
                                          </p:spTgt>
                                        </p:tgtEl>
                                        <p:attrNameLst>
                                          <p:attrName>style.visibility</p:attrName>
                                        </p:attrNameLst>
                                      </p:cBhvr>
                                      <p:to>
                                        <p:strVal val="visible"/>
                                      </p:to>
                                    </p:set>
                                    <p:animEffect transition="in" filter="fade">
                                      <p:cBhvr>
                                        <p:cTn id="42" dur="1000"/>
                                        <p:tgtEl>
                                          <p:spTgt spid="37891">
                                            <p:txEl>
                                              <p:pRg st="5" end="5"/>
                                            </p:txEl>
                                          </p:spTgt>
                                        </p:tgtEl>
                                      </p:cBhvr>
                                    </p:animEffect>
                                    <p:anim calcmode="lin" valueType="num">
                                      <p:cBhvr>
                                        <p:cTn id="43" dur="10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789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37905"/>
                                        </p:tgtEl>
                                        <p:attrNameLst>
                                          <p:attrName>style.visibility</p:attrName>
                                        </p:attrNameLst>
                                      </p:cBhvr>
                                      <p:to>
                                        <p:strVal val="visible"/>
                                      </p:to>
                                    </p:set>
                                    <p:animEffect transition="in" filter="checkerboard(across)">
                                      <p:cBhvr>
                                        <p:cTn id="49" dur="500"/>
                                        <p:tgtEl>
                                          <p:spTgt spid="37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68313" y="1484313"/>
            <a:ext cx="8280400" cy="5373687"/>
          </a:xfrm>
        </p:spPr>
        <p:txBody>
          <a:bodyPr/>
          <a:lstStyle/>
          <a:p>
            <a:r>
              <a:rPr lang="en-AU" smtClean="0"/>
              <a:t>Học giả và cán bộ quản lý:</a:t>
            </a:r>
          </a:p>
          <a:p>
            <a:pPr lvl="1"/>
            <a:r>
              <a:rPr lang="en-US" smtClean="0"/>
              <a:t>Sự phát triển một nền văn hóa hợp tác; </a:t>
            </a:r>
          </a:p>
          <a:p>
            <a:pPr lvl="1"/>
            <a:r>
              <a:rPr lang="en-US" smtClean="0"/>
              <a:t>Cả hai nhóm đều hiểu và chấp nhận rằng thương mại là điều cần thiết;</a:t>
            </a:r>
          </a:p>
          <a:p>
            <a:pPr lvl="1"/>
            <a:r>
              <a:rPr lang="en-US" smtClean="0"/>
              <a:t>Đạt được thỏa thuận rằng lợi thế cạnh tranh là chìa khóa cho sự phát triển bền vững của doanh nghiệp. </a:t>
            </a:r>
          </a:p>
          <a:p>
            <a:pPr lvl="1"/>
            <a:endParaRPr lang="en-US" smtClean="0"/>
          </a:p>
          <a:p>
            <a:pPr>
              <a:lnSpc>
                <a:spcPct val="90000"/>
              </a:lnSpc>
            </a:pPr>
            <a:r>
              <a:rPr lang="en-US" smtClean="0"/>
              <a:t>Hạn chế:</a:t>
            </a:r>
          </a:p>
          <a:p>
            <a:pPr lvl="1"/>
            <a:r>
              <a:rPr lang="en-US" smtClean="0"/>
              <a:t>Cần phải được hiểu;</a:t>
            </a:r>
          </a:p>
          <a:p>
            <a:pPr lvl="1"/>
            <a:r>
              <a:rPr lang="en-US" smtClean="0"/>
              <a:t>Cần phải được xem xét trong ngữ cảnh. </a:t>
            </a:r>
          </a:p>
          <a:p>
            <a:endParaRPr lang="en-US" smtClean="0"/>
          </a:p>
        </p:txBody>
      </p:sp>
      <p:sp>
        <p:nvSpPr>
          <p:cNvPr id="4098" name="Rectangle 2"/>
          <p:cNvSpPr>
            <a:spLocks noChangeArrowheads="1"/>
          </p:cNvSpPr>
          <p:nvPr/>
        </p:nvSpPr>
        <p:spPr bwMode="auto">
          <a:xfrm>
            <a:off x="214282" y="0"/>
            <a:ext cx="8715436" cy="1417638"/>
          </a:xfrm>
          <a:prstGeom prst="rect">
            <a:avLst/>
          </a:prstGeom>
          <a:gradFill rotWithShape="1">
            <a:gsLst>
              <a:gs pos="0">
                <a:srgbClr val="FF0000"/>
              </a:gs>
              <a:gs pos="50000">
                <a:srgbClr val="760000"/>
              </a:gs>
              <a:gs pos="100000">
                <a:srgbClr val="FF0000"/>
              </a:gs>
            </a:gsLst>
            <a:lin ang="5400000" scaled="1"/>
          </a:gradFill>
          <a:ln w="9525">
            <a:noFill/>
            <a:miter lim="800000"/>
            <a:headEnd/>
            <a:tailEnd/>
          </a:ln>
        </p:spPr>
        <p:txBody>
          <a:bodyPr anchor="ctr"/>
          <a:lstStyle/>
          <a:p>
            <a:pPr algn="ctr" eaLnBrk="0" hangingPunct="0">
              <a:defRPr/>
            </a:pPr>
            <a:r>
              <a:rPr lang="en-US" sz="4400" b="1" smtClean="0">
                <a:solidFill>
                  <a:srgbClr val="FFCC00"/>
                </a:solidFill>
                <a:effectLst>
                  <a:outerShdw blurRad="38100" dist="38100" dir="2700000" algn="tl">
                    <a:srgbClr val="000000"/>
                  </a:outerShdw>
                </a:effectLst>
              </a:rPr>
              <a:t>Những thách thức trong </a:t>
            </a:r>
          </a:p>
          <a:p>
            <a:pPr algn="ctr" eaLnBrk="0" hangingPunct="0">
              <a:defRPr/>
            </a:pPr>
            <a:r>
              <a:rPr lang="en-US" sz="4400" b="1" smtClean="0">
                <a:solidFill>
                  <a:srgbClr val="FFCC00"/>
                </a:solidFill>
                <a:effectLst>
                  <a:outerShdw blurRad="38100" dist="38100" dir="2700000" algn="tl">
                    <a:srgbClr val="000000"/>
                  </a:outerShdw>
                </a:effectLst>
              </a:rPr>
              <a:t>giáo dục đại học</a:t>
            </a:r>
            <a:endParaRPr lang="en-US" sz="4400" b="1" dirty="0">
              <a:solidFill>
                <a:srgbClr val="FFCC00"/>
              </a:solidFill>
              <a:effectLst>
                <a:outerShdw blurRad="38100" dist="38100" dir="2700000" algn="tl">
                  <a:srgbClr val="000000"/>
                </a:outerShdw>
              </a:effectLst>
            </a:endParaRPr>
          </a:p>
        </p:txBody>
      </p:sp>
      <p:grpSp>
        <p:nvGrpSpPr>
          <p:cNvPr id="8196" name="Group 17"/>
          <p:cNvGrpSpPr>
            <a:grpSpLocks/>
          </p:cNvGrpSpPr>
          <p:nvPr/>
        </p:nvGrpSpPr>
        <p:grpSpPr bwMode="auto">
          <a:xfrm>
            <a:off x="-36513" y="5300663"/>
            <a:ext cx="9144001" cy="1557337"/>
            <a:chOff x="-23" y="3339"/>
            <a:chExt cx="5760" cy="981"/>
          </a:xfrm>
        </p:grpSpPr>
        <p:sp>
          <p:nvSpPr>
            <p:cNvPr id="26642" name="AutoShape 10"/>
            <p:cNvSpPr>
              <a:spLocks noChangeArrowheads="1"/>
            </p:cNvSpPr>
            <p:nvPr/>
          </p:nvSpPr>
          <p:spPr bwMode="auto">
            <a:xfrm>
              <a:off x="-23" y="3339"/>
              <a:ext cx="5760" cy="981"/>
            </a:xfrm>
            <a:prstGeom prst="rtTriangle">
              <a:avLst/>
            </a:prstGeom>
            <a:solidFill>
              <a:srgbClr val="FFCC00"/>
            </a:solidFill>
            <a:ln w="9525">
              <a:noFill/>
              <a:miter lim="800000"/>
              <a:headEnd/>
              <a:tailEnd/>
            </a:ln>
            <a:effectLst>
              <a:outerShdw dist="35921" dir="2700000" algn="ctr" rotWithShape="0">
                <a:schemeClr val="bg2"/>
              </a:outerShdw>
            </a:effectLst>
          </p:spPr>
          <p:txBody>
            <a:bodyPr wrap="none" anchor="ctr"/>
            <a:lstStyle/>
            <a:p>
              <a:pPr>
                <a:defRPr/>
              </a:pPr>
              <a:endParaRPr lang="en-AU" sz="1800"/>
            </a:p>
          </p:txBody>
        </p:sp>
        <p:sp>
          <p:nvSpPr>
            <p:cNvPr id="8199" name="AutoShape 11"/>
            <p:cNvSpPr>
              <a:spLocks noChangeArrowheads="1"/>
            </p:cNvSpPr>
            <p:nvPr/>
          </p:nvSpPr>
          <p:spPr bwMode="auto">
            <a:xfrm>
              <a:off x="-23" y="3430"/>
              <a:ext cx="5760" cy="890"/>
            </a:xfrm>
            <a:prstGeom prst="rtTriangle">
              <a:avLst/>
            </a:prstGeom>
            <a:solidFill>
              <a:srgbClr val="FF0000"/>
            </a:solidFill>
            <a:ln w="9525">
              <a:noFill/>
              <a:miter lim="800000"/>
              <a:headEnd/>
              <a:tailEnd/>
            </a:ln>
          </p:spPr>
          <p:txBody>
            <a:bodyPr wrap="none" anchor="ctr"/>
            <a:lstStyle/>
            <a:p>
              <a:endParaRPr lang="en-AU" sz="1800"/>
            </a:p>
          </p:txBody>
        </p:sp>
        <p:sp>
          <p:nvSpPr>
            <p:cNvPr id="8200" name="AutoShape 12"/>
            <p:cNvSpPr>
              <a:spLocks noChangeArrowheads="1"/>
            </p:cNvSpPr>
            <p:nvPr/>
          </p:nvSpPr>
          <p:spPr bwMode="auto">
            <a:xfrm>
              <a:off x="-23" y="3521"/>
              <a:ext cx="5692" cy="799"/>
            </a:xfrm>
            <a:prstGeom prst="rtTriangle">
              <a:avLst/>
            </a:prstGeom>
            <a:solidFill>
              <a:srgbClr val="339933"/>
            </a:solidFill>
            <a:ln w="9525">
              <a:noFill/>
              <a:miter lim="800000"/>
              <a:headEnd/>
              <a:tailEnd/>
            </a:ln>
          </p:spPr>
          <p:txBody>
            <a:bodyPr wrap="none" anchor="ctr"/>
            <a:lstStyle/>
            <a:p>
              <a:endParaRPr lang="en-AU" sz="1800"/>
            </a:p>
          </p:txBody>
        </p:sp>
        <p:sp>
          <p:nvSpPr>
            <p:cNvPr id="8201" name="AutoShape 13"/>
            <p:cNvSpPr>
              <a:spLocks noChangeArrowheads="1"/>
            </p:cNvSpPr>
            <p:nvPr/>
          </p:nvSpPr>
          <p:spPr bwMode="auto">
            <a:xfrm>
              <a:off x="-23" y="3612"/>
              <a:ext cx="5760" cy="708"/>
            </a:xfrm>
            <a:prstGeom prst="rtTriangle">
              <a:avLst/>
            </a:prstGeom>
            <a:solidFill>
              <a:schemeClr val="bg1"/>
            </a:solidFill>
            <a:ln w="9525">
              <a:noFill/>
              <a:miter lim="800000"/>
              <a:headEnd/>
              <a:tailEnd/>
            </a:ln>
          </p:spPr>
          <p:txBody>
            <a:bodyPr wrap="none" anchor="ctr"/>
            <a:lstStyle/>
            <a:p>
              <a:endParaRPr lang="en-AU" sz="1800"/>
            </a:p>
          </p:txBody>
        </p:sp>
        <p:grpSp>
          <p:nvGrpSpPr>
            <p:cNvPr id="8202" name="Group 22"/>
            <p:cNvGrpSpPr>
              <a:grpSpLocks/>
            </p:cNvGrpSpPr>
            <p:nvPr/>
          </p:nvGrpSpPr>
          <p:grpSpPr bwMode="auto">
            <a:xfrm>
              <a:off x="-1" y="3702"/>
              <a:ext cx="3743" cy="590"/>
              <a:chOff x="-1" y="3702"/>
              <a:chExt cx="3743" cy="590"/>
            </a:xfrm>
          </p:grpSpPr>
          <p:grpSp>
            <p:nvGrpSpPr>
              <p:cNvPr id="8203" name="Group 6"/>
              <p:cNvGrpSpPr>
                <a:grpSpLocks/>
              </p:cNvGrpSpPr>
              <p:nvPr/>
            </p:nvGrpSpPr>
            <p:grpSpPr bwMode="auto">
              <a:xfrm>
                <a:off x="-1" y="3702"/>
                <a:ext cx="590" cy="545"/>
                <a:chOff x="2990857" y="948017"/>
                <a:chExt cx="3162285" cy="4961965"/>
              </a:xfrm>
            </p:grpSpPr>
            <p:pic>
              <p:nvPicPr>
                <p:cNvPr id="8206" name="Picture 4"/>
                <p:cNvPicPr>
                  <a:picLocks noChangeAspect="1" noChangeArrowheads="1"/>
                </p:cNvPicPr>
                <p:nvPr/>
              </p:nvPicPr>
              <p:blipFill>
                <a:blip r:embed="rId2" cstate="print"/>
                <a:srcRect r="20557"/>
                <a:stretch>
                  <a:fillRect/>
                </a:stretch>
              </p:blipFill>
              <p:spPr bwMode="auto">
                <a:xfrm>
                  <a:off x="2990857" y="948017"/>
                  <a:ext cx="3162285" cy="4961965"/>
                </a:xfrm>
                <a:prstGeom prst="rect">
                  <a:avLst/>
                </a:prstGeom>
                <a:noFill/>
                <a:ln w="9525">
                  <a:noFill/>
                  <a:miter lim="800000"/>
                  <a:headEnd/>
                  <a:tailEnd/>
                </a:ln>
              </p:spPr>
            </p:pic>
            <p:sp>
              <p:nvSpPr>
                <p:cNvPr id="6" name="5-Point Star 5"/>
                <p:cNvSpPr/>
                <p:nvPr/>
              </p:nvSpPr>
              <p:spPr>
                <a:xfrm>
                  <a:off x="3709074" y="2277277"/>
                  <a:ext cx="1511465" cy="1220005"/>
                </a:xfrm>
                <a:prstGeom prst="star5">
                  <a:avLst/>
                </a:prstGeom>
                <a:solidFill>
                  <a:srgbClr val="FFC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grpSp>
          <p:sp>
            <p:nvSpPr>
              <p:cNvPr id="28689" name="Rectangle 17"/>
              <p:cNvSpPr>
                <a:spLocks noChangeArrowheads="1"/>
              </p:cNvSpPr>
              <p:nvPr/>
            </p:nvSpPr>
            <p:spPr bwMode="auto">
              <a:xfrm>
                <a:off x="453" y="4071"/>
                <a:ext cx="3289" cy="221"/>
              </a:xfrm>
              <a:prstGeom prst="rect">
                <a:avLst/>
              </a:prstGeom>
              <a:noFill/>
              <a:ln w="9525">
                <a:noFill/>
                <a:miter lim="800000"/>
                <a:headEnd/>
                <a:tailEnd/>
              </a:ln>
              <a:effectLst/>
            </p:spPr>
            <p:txBody>
              <a:bodyPr>
                <a:spAutoFit/>
              </a:bodyPr>
              <a:lstStyle/>
              <a:p>
                <a:pPr>
                  <a:lnSpc>
                    <a:spcPct val="85000"/>
                  </a:lnSpc>
                  <a:defRPr/>
                </a:pPr>
                <a:endParaRPr lang="en-US" sz="2000" b="1">
                  <a:effectLst>
                    <a:outerShdw blurRad="38100" dist="38100" dir="2700000" algn="tl">
                      <a:srgbClr val="C0C0C0"/>
                    </a:outerShdw>
                  </a:effectLst>
                </a:endParaRPr>
              </a:p>
            </p:txBody>
          </p:sp>
          <p:sp>
            <p:nvSpPr>
              <p:cNvPr id="28690" name="Rectangle 18"/>
              <p:cNvSpPr>
                <a:spLocks noChangeArrowheads="1"/>
              </p:cNvSpPr>
              <p:nvPr/>
            </p:nvSpPr>
            <p:spPr bwMode="auto">
              <a:xfrm>
                <a:off x="453" y="3889"/>
                <a:ext cx="1633" cy="221"/>
              </a:xfrm>
              <a:prstGeom prst="rect">
                <a:avLst/>
              </a:prstGeom>
              <a:noFill/>
              <a:ln w="9525">
                <a:noFill/>
                <a:miter lim="800000"/>
                <a:headEnd/>
                <a:tailEnd/>
              </a:ln>
              <a:effectLst/>
            </p:spPr>
            <p:txBody>
              <a:bodyPr>
                <a:spAutoFit/>
              </a:bodyPr>
              <a:lstStyle/>
              <a:p>
                <a:pPr>
                  <a:lnSpc>
                    <a:spcPct val="85000"/>
                  </a:lnSpc>
                  <a:defRPr/>
                </a:pPr>
                <a:r>
                  <a:rPr lang="en-AU" sz="2000" b="1">
                    <a:effectLst>
                      <a:outerShdw blurRad="38100" dist="38100" dir="2700000" algn="tl">
                        <a:srgbClr val="C0C0C0"/>
                      </a:outerShdw>
                    </a:effectLst>
                  </a:rPr>
                  <a:t>Burgess &amp; Turner :</a:t>
                </a:r>
                <a:endParaRPr lang="en-US" sz="2000" b="1">
                  <a:effectLst>
                    <a:outerShdw blurRad="38100" dist="38100" dir="2700000" algn="tl">
                      <a:srgbClr val="C0C0C0"/>
                    </a:outerShdw>
                  </a:effectLst>
                </a:endParaRPr>
              </a:p>
            </p:txBody>
          </p:sp>
        </p:grpSp>
      </p:grpSp>
      <p:pic>
        <p:nvPicPr>
          <p:cNvPr id="26653" name="Picture 29" descr="thumbnail"/>
          <p:cNvPicPr>
            <a:picLocks noChangeAspect="1" noChangeArrowheads="1"/>
          </p:cNvPicPr>
          <p:nvPr/>
        </p:nvPicPr>
        <p:blipFill>
          <a:blip r:embed="rId3" cstate="print"/>
          <a:srcRect/>
          <a:stretch>
            <a:fillRect/>
          </a:stretch>
        </p:blipFill>
        <p:spPr bwMode="auto">
          <a:xfrm>
            <a:off x="7308850" y="4941888"/>
            <a:ext cx="1524000" cy="1524000"/>
          </a:xfrm>
          <a:prstGeom prst="rect">
            <a:avLst/>
          </a:prstGeom>
          <a:noFill/>
          <a:ln w="9525">
            <a:noFill/>
            <a:miter lim="800000"/>
            <a:headEnd/>
            <a:tailEnd/>
          </a:ln>
        </p:spPr>
      </p:pic>
      <p:sp>
        <p:nvSpPr>
          <p:cNvPr id="16" name="Rectangle 17"/>
          <p:cNvSpPr>
            <a:spLocks noChangeArrowheads="1"/>
          </p:cNvSpPr>
          <p:nvPr/>
        </p:nvSpPr>
        <p:spPr bwMode="auto">
          <a:xfrm>
            <a:off x="719136" y="6462713"/>
            <a:ext cx="5996003" cy="353943"/>
          </a:xfrm>
          <a:prstGeom prst="rect">
            <a:avLst/>
          </a:prstGeom>
          <a:noFill/>
          <a:ln w="9525">
            <a:noFill/>
            <a:miter lim="800000"/>
            <a:headEnd/>
            <a:tailEnd/>
          </a:ln>
          <a:effectLst/>
        </p:spPr>
        <p:txBody>
          <a:bodyPr wrap="square">
            <a:spAutoFit/>
          </a:bodyPr>
          <a:lstStyle/>
          <a:p>
            <a:pPr>
              <a:lnSpc>
                <a:spcPct val="85000"/>
              </a:lnSpc>
              <a:defRPr/>
            </a:pPr>
            <a:r>
              <a:rPr lang="en-US" sz="2000" b="1" smtClean="0">
                <a:effectLst>
                  <a:outerShdw blurRad="38100" dist="38100" dir="2700000" algn="tl">
                    <a:srgbClr val="C0C0C0"/>
                  </a:outerShdw>
                </a:effectLst>
              </a:rPr>
              <a:t>Thúc đẩy hợp tác với doanh nghiệp</a:t>
            </a:r>
            <a:endParaRPr lang="en-US" sz="2000" b="1">
              <a:effectLst>
                <a:outerShdw blurRad="38100" dist="38100" dir="2700000" algn="tl">
                  <a:srgbClr val="C0C0C0"/>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1000"/>
                                        <p:tgtEl>
                                          <p:spTgt spid="26627">
                                            <p:txEl>
                                              <p:pRg st="0" end="0"/>
                                            </p:txEl>
                                          </p:spTgt>
                                        </p:tgtEl>
                                      </p:cBhvr>
                                    </p:animEffect>
                                    <p:anim calcmode="lin" valueType="num">
                                      <p:cBhvr>
                                        <p:cTn id="8"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6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627">
                                            <p:txEl>
                                              <p:pRg st="1" end="1"/>
                                            </p:txEl>
                                          </p:spTgt>
                                        </p:tgtEl>
                                        <p:attrNameLst>
                                          <p:attrName>style.visibility</p:attrName>
                                        </p:attrNameLst>
                                      </p:cBhvr>
                                      <p:to>
                                        <p:strVal val="visible"/>
                                      </p:to>
                                    </p:set>
                                    <p:animEffect transition="in" filter="fade">
                                      <p:cBhvr>
                                        <p:cTn id="14" dur="1000"/>
                                        <p:tgtEl>
                                          <p:spTgt spid="26627">
                                            <p:txEl>
                                              <p:pRg st="1" end="1"/>
                                            </p:txEl>
                                          </p:spTgt>
                                        </p:tgtEl>
                                      </p:cBhvr>
                                    </p:animEffect>
                                    <p:anim calcmode="lin" valueType="num">
                                      <p:cBhvr>
                                        <p:cTn id="15" dur="1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6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animEffect transition="in" filter="fade">
                                      <p:cBhvr>
                                        <p:cTn id="21" dur="1000"/>
                                        <p:tgtEl>
                                          <p:spTgt spid="26627">
                                            <p:txEl>
                                              <p:pRg st="2" end="2"/>
                                            </p:txEl>
                                          </p:spTgt>
                                        </p:tgtEl>
                                      </p:cBhvr>
                                    </p:animEffect>
                                    <p:anim calcmode="lin" valueType="num">
                                      <p:cBhvr>
                                        <p:cTn id="22"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6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627">
                                            <p:txEl>
                                              <p:pRg st="3" end="3"/>
                                            </p:txEl>
                                          </p:spTgt>
                                        </p:tgtEl>
                                        <p:attrNameLst>
                                          <p:attrName>style.visibility</p:attrName>
                                        </p:attrNameLst>
                                      </p:cBhvr>
                                      <p:to>
                                        <p:strVal val="visible"/>
                                      </p:to>
                                    </p:set>
                                    <p:animEffect transition="in" filter="fade">
                                      <p:cBhvr>
                                        <p:cTn id="28" dur="1000"/>
                                        <p:tgtEl>
                                          <p:spTgt spid="26627">
                                            <p:txEl>
                                              <p:pRg st="3" end="3"/>
                                            </p:txEl>
                                          </p:spTgt>
                                        </p:tgtEl>
                                      </p:cBhvr>
                                    </p:animEffect>
                                    <p:anim calcmode="lin" valueType="num">
                                      <p:cBhvr>
                                        <p:cTn id="29" dur="1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6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627">
                                            <p:txEl>
                                              <p:pRg st="5" end="5"/>
                                            </p:txEl>
                                          </p:spTgt>
                                        </p:tgtEl>
                                        <p:attrNameLst>
                                          <p:attrName>style.visibility</p:attrName>
                                        </p:attrNameLst>
                                      </p:cBhvr>
                                      <p:to>
                                        <p:strVal val="visible"/>
                                      </p:to>
                                    </p:set>
                                    <p:animEffect transition="in" filter="fade">
                                      <p:cBhvr>
                                        <p:cTn id="35" dur="1000"/>
                                        <p:tgtEl>
                                          <p:spTgt spid="26627">
                                            <p:txEl>
                                              <p:pRg st="5" end="5"/>
                                            </p:txEl>
                                          </p:spTgt>
                                        </p:tgtEl>
                                      </p:cBhvr>
                                    </p:animEffect>
                                    <p:anim calcmode="lin" valueType="num">
                                      <p:cBhvr>
                                        <p:cTn id="36" dur="10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662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6627">
                                            <p:txEl>
                                              <p:pRg st="6" end="6"/>
                                            </p:txEl>
                                          </p:spTgt>
                                        </p:tgtEl>
                                        <p:attrNameLst>
                                          <p:attrName>style.visibility</p:attrName>
                                        </p:attrNameLst>
                                      </p:cBhvr>
                                      <p:to>
                                        <p:strVal val="visible"/>
                                      </p:to>
                                    </p:set>
                                    <p:animEffect transition="in" filter="fade">
                                      <p:cBhvr>
                                        <p:cTn id="42" dur="1000"/>
                                        <p:tgtEl>
                                          <p:spTgt spid="26627">
                                            <p:txEl>
                                              <p:pRg st="6" end="6"/>
                                            </p:txEl>
                                          </p:spTgt>
                                        </p:tgtEl>
                                      </p:cBhvr>
                                    </p:animEffect>
                                    <p:anim calcmode="lin" valueType="num">
                                      <p:cBhvr>
                                        <p:cTn id="43" dur="10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662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6627">
                                            <p:txEl>
                                              <p:pRg st="7" end="7"/>
                                            </p:txEl>
                                          </p:spTgt>
                                        </p:tgtEl>
                                        <p:attrNameLst>
                                          <p:attrName>style.visibility</p:attrName>
                                        </p:attrNameLst>
                                      </p:cBhvr>
                                      <p:to>
                                        <p:strVal val="visible"/>
                                      </p:to>
                                    </p:set>
                                    <p:animEffect transition="in" filter="fade">
                                      <p:cBhvr>
                                        <p:cTn id="49" dur="1000"/>
                                        <p:tgtEl>
                                          <p:spTgt spid="26627">
                                            <p:txEl>
                                              <p:pRg st="7" end="7"/>
                                            </p:txEl>
                                          </p:spTgt>
                                        </p:tgtEl>
                                      </p:cBhvr>
                                    </p:animEffect>
                                    <p:anim calcmode="lin" valueType="num">
                                      <p:cBhvr>
                                        <p:cTn id="50" dur="10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662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26653"/>
                                        </p:tgtEl>
                                        <p:attrNameLst>
                                          <p:attrName>style.visibility</p:attrName>
                                        </p:attrNameLst>
                                      </p:cBhvr>
                                      <p:to>
                                        <p:strVal val="visible"/>
                                      </p:to>
                                    </p:set>
                                    <p:animEffect transition="in" filter="checkerboard(across)">
                                      <p:cBhvr>
                                        <p:cTn id="56" dur="500"/>
                                        <p:tgtEl>
                                          <p:spTgt spid="26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14283" y="1484313"/>
            <a:ext cx="8715436" cy="5257800"/>
          </a:xfrm>
        </p:spPr>
        <p:txBody>
          <a:bodyPr/>
          <a:lstStyle/>
          <a:p>
            <a:r>
              <a:rPr lang="en-AU" sz="2400" smtClean="0"/>
              <a:t>Sự chuyển giao tri thức:</a:t>
            </a:r>
          </a:p>
          <a:p>
            <a:pPr lvl="1"/>
            <a:r>
              <a:rPr lang="en-US" sz="2200" smtClean="0"/>
              <a:t>Bên trong;</a:t>
            </a:r>
          </a:p>
          <a:p>
            <a:pPr lvl="1"/>
            <a:r>
              <a:rPr lang="en-US" sz="2200" smtClean="0"/>
              <a:t>Song song;</a:t>
            </a:r>
          </a:p>
          <a:p>
            <a:pPr lvl="1"/>
            <a:r>
              <a:rPr lang="en-US" sz="2200" smtClean="0"/>
              <a:t>Bên ngoài.</a:t>
            </a:r>
          </a:p>
          <a:p>
            <a:r>
              <a:rPr lang="en-US" sz="2400" smtClean="0"/>
              <a:t>Sự cần thiết phải phát triển các cấu </a:t>
            </a:r>
            <a:r>
              <a:rPr lang="en-US" sz="2400" smtClean="0"/>
              <a:t>trúc </a:t>
            </a:r>
            <a:r>
              <a:rPr lang="en-US" sz="2400" smtClean="0"/>
              <a:t>cho phép:</a:t>
            </a:r>
          </a:p>
          <a:p>
            <a:pPr lvl="1"/>
            <a:r>
              <a:rPr lang="en-US" smtClean="0"/>
              <a:t>Sự phối hợp nội bộ giữa:</a:t>
            </a:r>
          </a:p>
          <a:p>
            <a:pPr lvl="2"/>
            <a:r>
              <a:rPr lang="en-US" sz="2200" smtClean="0"/>
              <a:t>Học giả và cán bộ quản lý; và</a:t>
            </a:r>
          </a:p>
          <a:p>
            <a:pPr lvl="2"/>
            <a:r>
              <a:rPr lang="en-US" sz="2200" smtClean="0"/>
              <a:t>Sinh viên, học giả và cán bộ quản lý.</a:t>
            </a:r>
          </a:p>
          <a:p>
            <a:pPr lvl="1"/>
            <a:r>
              <a:rPr lang="en-US" smtClean="0"/>
              <a:t>Sự phối hợp bên ngoài với:</a:t>
            </a:r>
          </a:p>
          <a:p>
            <a:pPr lvl="2"/>
            <a:r>
              <a:rPr lang="en-US" sz="2200" smtClean="0"/>
              <a:t>Nhà giáo dục, doanh nghiệp và các bên liên quan khác. </a:t>
            </a:r>
            <a:endParaRPr lang="en-AU" sz="2200" smtClean="0"/>
          </a:p>
          <a:p>
            <a:pPr>
              <a:buFontTx/>
              <a:buNone/>
            </a:pPr>
            <a:r>
              <a:rPr lang="en-AU" smtClean="0"/>
              <a:t> </a:t>
            </a:r>
            <a:endParaRPr lang="en-US" smtClean="0"/>
          </a:p>
        </p:txBody>
      </p:sp>
      <p:grpSp>
        <p:nvGrpSpPr>
          <p:cNvPr id="9219" name="Group 4"/>
          <p:cNvGrpSpPr>
            <a:grpSpLocks/>
          </p:cNvGrpSpPr>
          <p:nvPr/>
        </p:nvGrpSpPr>
        <p:grpSpPr bwMode="auto">
          <a:xfrm>
            <a:off x="-36513" y="5300663"/>
            <a:ext cx="9144001" cy="1557337"/>
            <a:chOff x="-23" y="3339"/>
            <a:chExt cx="5760" cy="981"/>
          </a:xfrm>
        </p:grpSpPr>
        <p:sp>
          <p:nvSpPr>
            <p:cNvPr id="27653" name="AutoShape 10"/>
            <p:cNvSpPr>
              <a:spLocks noChangeArrowheads="1"/>
            </p:cNvSpPr>
            <p:nvPr/>
          </p:nvSpPr>
          <p:spPr bwMode="auto">
            <a:xfrm>
              <a:off x="-23" y="3339"/>
              <a:ext cx="5760" cy="981"/>
            </a:xfrm>
            <a:prstGeom prst="rtTriangle">
              <a:avLst/>
            </a:prstGeom>
            <a:solidFill>
              <a:srgbClr val="FFCC00"/>
            </a:solidFill>
            <a:ln w="9525">
              <a:noFill/>
              <a:miter lim="800000"/>
              <a:headEnd/>
              <a:tailEnd/>
            </a:ln>
            <a:effectLst>
              <a:outerShdw dist="35921" dir="2700000" algn="ctr" rotWithShape="0">
                <a:schemeClr val="bg2"/>
              </a:outerShdw>
            </a:effectLst>
          </p:spPr>
          <p:txBody>
            <a:bodyPr wrap="none" anchor="ctr"/>
            <a:lstStyle/>
            <a:p>
              <a:pPr>
                <a:defRPr/>
              </a:pPr>
              <a:endParaRPr lang="en-AU" sz="1800"/>
            </a:p>
          </p:txBody>
        </p:sp>
        <p:sp>
          <p:nvSpPr>
            <p:cNvPr id="9222" name="AutoShape 11"/>
            <p:cNvSpPr>
              <a:spLocks noChangeArrowheads="1"/>
            </p:cNvSpPr>
            <p:nvPr/>
          </p:nvSpPr>
          <p:spPr bwMode="auto">
            <a:xfrm>
              <a:off x="-23" y="3430"/>
              <a:ext cx="5760" cy="890"/>
            </a:xfrm>
            <a:prstGeom prst="rtTriangle">
              <a:avLst/>
            </a:prstGeom>
            <a:solidFill>
              <a:srgbClr val="FF0000"/>
            </a:solidFill>
            <a:ln w="9525">
              <a:noFill/>
              <a:miter lim="800000"/>
              <a:headEnd/>
              <a:tailEnd/>
            </a:ln>
          </p:spPr>
          <p:txBody>
            <a:bodyPr wrap="none" anchor="ctr"/>
            <a:lstStyle/>
            <a:p>
              <a:endParaRPr lang="en-AU" sz="1800"/>
            </a:p>
          </p:txBody>
        </p:sp>
        <p:sp>
          <p:nvSpPr>
            <p:cNvPr id="9223" name="AutoShape 12"/>
            <p:cNvSpPr>
              <a:spLocks noChangeArrowheads="1"/>
            </p:cNvSpPr>
            <p:nvPr/>
          </p:nvSpPr>
          <p:spPr bwMode="auto">
            <a:xfrm>
              <a:off x="-23" y="3521"/>
              <a:ext cx="5692" cy="799"/>
            </a:xfrm>
            <a:prstGeom prst="rtTriangle">
              <a:avLst/>
            </a:prstGeom>
            <a:solidFill>
              <a:srgbClr val="339933"/>
            </a:solidFill>
            <a:ln w="9525">
              <a:noFill/>
              <a:miter lim="800000"/>
              <a:headEnd/>
              <a:tailEnd/>
            </a:ln>
          </p:spPr>
          <p:txBody>
            <a:bodyPr wrap="none" anchor="ctr"/>
            <a:lstStyle/>
            <a:p>
              <a:endParaRPr lang="en-AU" sz="1800"/>
            </a:p>
          </p:txBody>
        </p:sp>
        <p:sp>
          <p:nvSpPr>
            <p:cNvPr id="9224" name="AutoShape 13"/>
            <p:cNvSpPr>
              <a:spLocks noChangeArrowheads="1"/>
            </p:cNvSpPr>
            <p:nvPr/>
          </p:nvSpPr>
          <p:spPr bwMode="auto">
            <a:xfrm>
              <a:off x="-23" y="3612"/>
              <a:ext cx="5760" cy="708"/>
            </a:xfrm>
            <a:prstGeom prst="rtTriangle">
              <a:avLst/>
            </a:prstGeom>
            <a:solidFill>
              <a:schemeClr val="bg1"/>
            </a:solidFill>
            <a:ln w="9525">
              <a:noFill/>
              <a:miter lim="800000"/>
              <a:headEnd/>
              <a:tailEnd/>
            </a:ln>
          </p:spPr>
          <p:txBody>
            <a:bodyPr wrap="none" anchor="ctr"/>
            <a:lstStyle/>
            <a:p>
              <a:endParaRPr lang="en-AU" sz="1800"/>
            </a:p>
          </p:txBody>
        </p:sp>
        <p:grpSp>
          <p:nvGrpSpPr>
            <p:cNvPr id="9225" name="Group 9"/>
            <p:cNvGrpSpPr>
              <a:grpSpLocks/>
            </p:cNvGrpSpPr>
            <p:nvPr/>
          </p:nvGrpSpPr>
          <p:grpSpPr bwMode="auto">
            <a:xfrm>
              <a:off x="-1" y="3702"/>
              <a:ext cx="3743" cy="590"/>
              <a:chOff x="-1" y="3702"/>
              <a:chExt cx="3743" cy="590"/>
            </a:xfrm>
          </p:grpSpPr>
          <p:grpSp>
            <p:nvGrpSpPr>
              <p:cNvPr id="9226" name="Group 6"/>
              <p:cNvGrpSpPr>
                <a:grpSpLocks/>
              </p:cNvGrpSpPr>
              <p:nvPr/>
            </p:nvGrpSpPr>
            <p:grpSpPr bwMode="auto">
              <a:xfrm>
                <a:off x="-1" y="3702"/>
                <a:ext cx="590" cy="545"/>
                <a:chOff x="2990857" y="948017"/>
                <a:chExt cx="3162285" cy="4961965"/>
              </a:xfrm>
            </p:grpSpPr>
            <p:pic>
              <p:nvPicPr>
                <p:cNvPr id="9229" name="Picture 4"/>
                <p:cNvPicPr>
                  <a:picLocks noChangeAspect="1" noChangeArrowheads="1"/>
                </p:cNvPicPr>
                <p:nvPr/>
              </p:nvPicPr>
              <p:blipFill>
                <a:blip r:embed="rId2" cstate="print"/>
                <a:srcRect r="20557"/>
                <a:stretch>
                  <a:fillRect/>
                </a:stretch>
              </p:blipFill>
              <p:spPr bwMode="auto">
                <a:xfrm>
                  <a:off x="2990857" y="948017"/>
                  <a:ext cx="3162285" cy="4961965"/>
                </a:xfrm>
                <a:prstGeom prst="rect">
                  <a:avLst/>
                </a:prstGeom>
                <a:noFill/>
                <a:ln w="9525">
                  <a:noFill/>
                  <a:miter lim="800000"/>
                  <a:headEnd/>
                  <a:tailEnd/>
                </a:ln>
              </p:spPr>
            </p:pic>
            <p:sp>
              <p:nvSpPr>
                <p:cNvPr id="6" name="5-Point Star 5"/>
                <p:cNvSpPr/>
                <p:nvPr/>
              </p:nvSpPr>
              <p:spPr>
                <a:xfrm>
                  <a:off x="3709074" y="2277277"/>
                  <a:ext cx="1511465" cy="1220005"/>
                </a:xfrm>
                <a:prstGeom prst="star5">
                  <a:avLst/>
                </a:prstGeom>
                <a:solidFill>
                  <a:srgbClr val="FFC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grpSp>
          <p:sp>
            <p:nvSpPr>
              <p:cNvPr id="28689" name="Rectangle 17"/>
              <p:cNvSpPr>
                <a:spLocks noChangeArrowheads="1"/>
              </p:cNvSpPr>
              <p:nvPr/>
            </p:nvSpPr>
            <p:spPr bwMode="auto">
              <a:xfrm>
                <a:off x="453" y="4071"/>
                <a:ext cx="3289" cy="221"/>
              </a:xfrm>
              <a:prstGeom prst="rect">
                <a:avLst/>
              </a:prstGeom>
              <a:noFill/>
              <a:ln w="9525">
                <a:noFill/>
                <a:miter lim="800000"/>
                <a:headEnd/>
                <a:tailEnd/>
              </a:ln>
              <a:effectLst/>
            </p:spPr>
            <p:txBody>
              <a:bodyPr>
                <a:spAutoFit/>
              </a:bodyPr>
              <a:lstStyle/>
              <a:p>
                <a:pPr>
                  <a:lnSpc>
                    <a:spcPct val="85000"/>
                  </a:lnSpc>
                  <a:defRPr/>
                </a:pPr>
                <a:endParaRPr lang="en-US" sz="2000" b="1">
                  <a:effectLst>
                    <a:outerShdw blurRad="38100" dist="38100" dir="2700000" algn="tl">
                      <a:srgbClr val="C0C0C0"/>
                    </a:outerShdw>
                  </a:effectLst>
                </a:endParaRPr>
              </a:p>
            </p:txBody>
          </p:sp>
          <p:sp>
            <p:nvSpPr>
              <p:cNvPr id="28690" name="Rectangle 18"/>
              <p:cNvSpPr>
                <a:spLocks noChangeArrowheads="1"/>
              </p:cNvSpPr>
              <p:nvPr/>
            </p:nvSpPr>
            <p:spPr bwMode="auto">
              <a:xfrm>
                <a:off x="453" y="3889"/>
                <a:ext cx="1633" cy="221"/>
              </a:xfrm>
              <a:prstGeom prst="rect">
                <a:avLst/>
              </a:prstGeom>
              <a:noFill/>
              <a:ln w="9525">
                <a:noFill/>
                <a:miter lim="800000"/>
                <a:headEnd/>
                <a:tailEnd/>
              </a:ln>
              <a:effectLst/>
            </p:spPr>
            <p:txBody>
              <a:bodyPr>
                <a:spAutoFit/>
              </a:bodyPr>
              <a:lstStyle/>
              <a:p>
                <a:pPr>
                  <a:lnSpc>
                    <a:spcPct val="85000"/>
                  </a:lnSpc>
                  <a:defRPr/>
                </a:pPr>
                <a:r>
                  <a:rPr lang="en-AU" sz="2000" b="1">
                    <a:effectLst>
                      <a:outerShdw blurRad="38100" dist="38100" dir="2700000" algn="tl">
                        <a:srgbClr val="C0C0C0"/>
                      </a:outerShdw>
                    </a:effectLst>
                  </a:rPr>
                  <a:t>Burgess &amp; Turner :</a:t>
                </a:r>
                <a:endParaRPr lang="en-US" sz="2000" b="1">
                  <a:effectLst>
                    <a:outerShdw blurRad="38100" dist="38100" dir="2700000" algn="tl">
                      <a:srgbClr val="C0C0C0"/>
                    </a:outerShdw>
                  </a:effectLst>
                </a:endParaRPr>
              </a:p>
            </p:txBody>
          </p:sp>
        </p:grpSp>
      </p:grpSp>
      <p:sp>
        <p:nvSpPr>
          <p:cNvPr id="4098" name="Rectangle 2"/>
          <p:cNvSpPr>
            <a:spLocks noChangeArrowheads="1"/>
          </p:cNvSpPr>
          <p:nvPr/>
        </p:nvSpPr>
        <p:spPr bwMode="auto">
          <a:xfrm>
            <a:off x="0" y="0"/>
            <a:ext cx="9144000" cy="1500174"/>
          </a:xfrm>
          <a:prstGeom prst="rect">
            <a:avLst/>
          </a:prstGeom>
          <a:gradFill rotWithShape="1">
            <a:gsLst>
              <a:gs pos="0">
                <a:srgbClr val="FF0000"/>
              </a:gs>
              <a:gs pos="50000">
                <a:srgbClr val="760000"/>
              </a:gs>
              <a:gs pos="100000">
                <a:srgbClr val="FF0000"/>
              </a:gs>
            </a:gsLst>
            <a:lin ang="5400000" scaled="1"/>
          </a:gradFill>
          <a:ln w="9525">
            <a:noFill/>
            <a:miter lim="800000"/>
            <a:headEnd/>
            <a:tailEnd/>
          </a:ln>
        </p:spPr>
        <p:txBody>
          <a:bodyPr anchor="ctr"/>
          <a:lstStyle/>
          <a:p>
            <a:pPr algn="ctr" eaLnBrk="0" hangingPunct="0">
              <a:defRPr/>
            </a:pPr>
            <a:r>
              <a:rPr lang="en-AU" sz="4400" b="1" smtClean="0">
                <a:solidFill>
                  <a:srgbClr val="FFCC00"/>
                </a:solidFill>
                <a:effectLst>
                  <a:outerShdw blurRad="38100" dist="38100" dir="2700000" algn="tl">
                    <a:srgbClr val="000000"/>
                  </a:outerShdw>
                </a:effectLst>
              </a:rPr>
              <a:t>Những thách thức trong </a:t>
            </a:r>
          </a:p>
          <a:p>
            <a:pPr algn="ctr" eaLnBrk="0" hangingPunct="0">
              <a:defRPr/>
            </a:pPr>
            <a:r>
              <a:rPr lang="en-AU" sz="4400" b="1" smtClean="0">
                <a:solidFill>
                  <a:srgbClr val="FFCC00"/>
                </a:solidFill>
                <a:effectLst>
                  <a:outerShdw blurRad="38100" dist="38100" dir="2700000" algn="tl">
                    <a:srgbClr val="000000"/>
                  </a:outerShdw>
                </a:effectLst>
              </a:rPr>
              <a:t>giáo dục đại học</a:t>
            </a:r>
            <a:endParaRPr lang="en-US" sz="4400" b="1">
              <a:solidFill>
                <a:srgbClr val="FFCC00"/>
              </a:solidFill>
              <a:effectLst>
                <a:outerShdw blurRad="38100" dist="38100" dir="2700000" algn="tl">
                  <a:srgbClr val="000000"/>
                </a:outerShdw>
              </a:effectLst>
            </a:endParaRPr>
          </a:p>
        </p:txBody>
      </p:sp>
      <p:sp>
        <p:nvSpPr>
          <p:cNvPr id="15" name="Rectangle 17"/>
          <p:cNvSpPr>
            <a:spLocks noChangeArrowheads="1"/>
          </p:cNvSpPr>
          <p:nvPr/>
        </p:nvSpPr>
        <p:spPr bwMode="auto">
          <a:xfrm>
            <a:off x="719136" y="6462713"/>
            <a:ext cx="5996003" cy="353943"/>
          </a:xfrm>
          <a:prstGeom prst="rect">
            <a:avLst/>
          </a:prstGeom>
          <a:noFill/>
          <a:ln w="9525">
            <a:noFill/>
            <a:miter lim="800000"/>
            <a:headEnd/>
            <a:tailEnd/>
          </a:ln>
          <a:effectLst/>
        </p:spPr>
        <p:txBody>
          <a:bodyPr wrap="square">
            <a:spAutoFit/>
          </a:bodyPr>
          <a:lstStyle/>
          <a:p>
            <a:pPr>
              <a:lnSpc>
                <a:spcPct val="85000"/>
              </a:lnSpc>
              <a:defRPr/>
            </a:pPr>
            <a:r>
              <a:rPr lang="en-US" sz="2000" b="1" smtClean="0">
                <a:effectLst>
                  <a:outerShdw blurRad="38100" dist="38100" dir="2700000" algn="tl">
                    <a:srgbClr val="C0C0C0"/>
                  </a:outerShdw>
                </a:effectLst>
              </a:rPr>
              <a:t>Thúc đẩy hợp tác với doanh nghiệp</a:t>
            </a:r>
            <a:endParaRPr lang="en-US" sz="2000" b="1">
              <a:effectLst>
                <a:outerShdw blurRad="38100" dist="38100" dir="2700000" algn="tl">
                  <a:srgbClr val="C0C0C0"/>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651">
                                            <p:txEl>
                                              <p:pRg st="1" end="1"/>
                                            </p:txEl>
                                          </p:spTgt>
                                        </p:tgtEl>
                                        <p:attrNameLst>
                                          <p:attrName>style.visibility</p:attrName>
                                        </p:attrNameLst>
                                      </p:cBhvr>
                                      <p:to>
                                        <p:strVal val="visible"/>
                                      </p:to>
                                    </p:set>
                                    <p:animEffect transition="in" filter="fade">
                                      <p:cBhvr>
                                        <p:cTn id="14" dur="1000"/>
                                        <p:tgtEl>
                                          <p:spTgt spid="27651">
                                            <p:txEl>
                                              <p:pRg st="1" end="1"/>
                                            </p:txEl>
                                          </p:spTgt>
                                        </p:tgtEl>
                                      </p:cBhvr>
                                    </p:animEffect>
                                    <p:anim calcmode="lin" valueType="num">
                                      <p:cBhvr>
                                        <p:cTn id="15"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6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651">
                                            <p:txEl>
                                              <p:pRg st="2" end="2"/>
                                            </p:txEl>
                                          </p:spTgt>
                                        </p:tgtEl>
                                        <p:attrNameLst>
                                          <p:attrName>style.visibility</p:attrName>
                                        </p:attrNameLst>
                                      </p:cBhvr>
                                      <p:to>
                                        <p:strVal val="visible"/>
                                      </p:to>
                                    </p:set>
                                    <p:animEffect transition="in" filter="fade">
                                      <p:cBhvr>
                                        <p:cTn id="21" dur="1000"/>
                                        <p:tgtEl>
                                          <p:spTgt spid="27651">
                                            <p:txEl>
                                              <p:pRg st="2" end="2"/>
                                            </p:txEl>
                                          </p:spTgt>
                                        </p:tgtEl>
                                      </p:cBhvr>
                                    </p:animEffect>
                                    <p:anim calcmode="lin" valueType="num">
                                      <p:cBhvr>
                                        <p:cTn id="22"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76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651">
                                            <p:txEl>
                                              <p:pRg st="3" end="3"/>
                                            </p:txEl>
                                          </p:spTgt>
                                        </p:tgtEl>
                                        <p:attrNameLst>
                                          <p:attrName>style.visibility</p:attrName>
                                        </p:attrNameLst>
                                      </p:cBhvr>
                                      <p:to>
                                        <p:strVal val="visible"/>
                                      </p:to>
                                    </p:set>
                                    <p:animEffect transition="in" filter="fade">
                                      <p:cBhvr>
                                        <p:cTn id="28" dur="1000"/>
                                        <p:tgtEl>
                                          <p:spTgt spid="27651">
                                            <p:txEl>
                                              <p:pRg st="3" end="3"/>
                                            </p:txEl>
                                          </p:spTgt>
                                        </p:tgtEl>
                                      </p:cBhvr>
                                    </p:animEffect>
                                    <p:anim calcmode="lin" valueType="num">
                                      <p:cBhvr>
                                        <p:cTn id="29"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76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7651">
                                            <p:txEl>
                                              <p:pRg st="4" end="4"/>
                                            </p:txEl>
                                          </p:spTgt>
                                        </p:tgtEl>
                                        <p:attrNameLst>
                                          <p:attrName>style.visibility</p:attrName>
                                        </p:attrNameLst>
                                      </p:cBhvr>
                                      <p:to>
                                        <p:strVal val="visible"/>
                                      </p:to>
                                    </p:set>
                                    <p:animEffect transition="in" filter="fade">
                                      <p:cBhvr>
                                        <p:cTn id="35" dur="1000"/>
                                        <p:tgtEl>
                                          <p:spTgt spid="27651">
                                            <p:txEl>
                                              <p:pRg st="4" end="4"/>
                                            </p:txEl>
                                          </p:spTgt>
                                        </p:tgtEl>
                                      </p:cBhvr>
                                    </p:animEffect>
                                    <p:anim calcmode="lin" valueType="num">
                                      <p:cBhvr>
                                        <p:cTn id="36"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7651">
                                            <p:txEl>
                                              <p:pRg st="5" end="5"/>
                                            </p:txEl>
                                          </p:spTgt>
                                        </p:tgtEl>
                                        <p:attrNameLst>
                                          <p:attrName>style.visibility</p:attrName>
                                        </p:attrNameLst>
                                      </p:cBhvr>
                                      <p:to>
                                        <p:strVal val="visible"/>
                                      </p:to>
                                    </p:set>
                                    <p:animEffect transition="in" filter="fade">
                                      <p:cBhvr>
                                        <p:cTn id="42" dur="1000"/>
                                        <p:tgtEl>
                                          <p:spTgt spid="27651">
                                            <p:txEl>
                                              <p:pRg st="5" end="5"/>
                                            </p:txEl>
                                          </p:spTgt>
                                        </p:tgtEl>
                                      </p:cBhvr>
                                    </p:animEffect>
                                    <p:anim calcmode="lin" valueType="num">
                                      <p:cBhvr>
                                        <p:cTn id="43" dur="10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76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7651">
                                            <p:txEl>
                                              <p:pRg st="6" end="6"/>
                                            </p:txEl>
                                          </p:spTgt>
                                        </p:tgtEl>
                                        <p:attrNameLst>
                                          <p:attrName>style.visibility</p:attrName>
                                        </p:attrNameLst>
                                      </p:cBhvr>
                                      <p:to>
                                        <p:strVal val="visible"/>
                                      </p:to>
                                    </p:set>
                                    <p:animEffect transition="in" filter="fade">
                                      <p:cBhvr>
                                        <p:cTn id="49" dur="1000"/>
                                        <p:tgtEl>
                                          <p:spTgt spid="27651">
                                            <p:txEl>
                                              <p:pRg st="6" end="6"/>
                                            </p:txEl>
                                          </p:spTgt>
                                        </p:tgtEl>
                                      </p:cBhvr>
                                    </p:animEffect>
                                    <p:anim calcmode="lin" valueType="num">
                                      <p:cBhvr>
                                        <p:cTn id="50" dur="10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76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7651">
                                            <p:txEl>
                                              <p:pRg st="7" end="7"/>
                                            </p:txEl>
                                          </p:spTgt>
                                        </p:tgtEl>
                                        <p:attrNameLst>
                                          <p:attrName>style.visibility</p:attrName>
                                        </p:attrNameLst>
                                      </p:cBhvr>
                                      <p:to>
                                        <p:strVal val="visible"/>
                                      </p:to>
                                    </p:set>
                                    <p:animEffect transition="in" filter="fade">
                                      <p:cBhvr>
                                        <p:cTn id="56" dur="1000"/>
                                        <p:tgtEl>
                                          <p:spTgt spid="27651">
                                            <p:txEl>
                                              <p:pRg st="7" end="7"/>
                                            </p:txEl>
                                          </p:spTgt>
                                        </p:tgtEl>
                                      </p:cBhvr>
                                    </p:animEffect>
                                    <p:anim calcmode="lin" valueType="num">
                                      <p:cBhvr>
                                        <p:cTn id="57" dur="10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7651">
                                            <p:txEl>
                                              <p:pRg st="7" end="7"/>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7651">
                                            <p:txEl>
                                              <p:pRg st="7" end="7"/>
                                            </p:txEl>
                                          </p:spTgt>
                                        </p:tgtEl>
                                        <p:attrNameLst>
                                          <p:attrName>style.visibility</p:attrName>
                                        </p:attrNameLst>
                                      </p:cBhvr>
                                      <p:to>
                                        <p:strVal val="visible"/>
                                      </p:to>
                                    </p:set>
                                    <p:animEffect transition="in" filter="fade">
                                      <p:cBhvr>
                                        <p:cTn id="61" dur="1000"/>
                                        <p:tgtEl>
                                          <p:spTgt spid="27651">
                                            <p:txEl>
                                              <p:pRg st="7" end="7"/>
                                            </p:txEl>
                                          </p:spTgt>
                                        </p:tgtEl>
                                      </p:cBhvr>
                                    </p:animEffect>
                                    <p:anim calcmode="lin" valueType="num">
                                      <p:cBhvr>
                                        <p:cTn id="62" dur="10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2765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7651">
                                            <p:txEl>
                                              <p:pRg st="8" end="8"/>
                                            </p:txEl>
                                          </p:spTgt>
                                        </p:tgtEl>
                                        <p:attrNameLst>
                                          <p:attrName>style.visibility</p:attrName>
                                        </p:attrNameLst>
                                      </p:cBhvr>
                                      <p:to>
                                        <p:strVal val="visible"/>
                                      </p:to>
                                    </p:set>
                                    <p:animEffect transition="in" filter="fade">
                                      <p:cBhvr>
                                        <p:cTn id="68" dur="1000"/>
                                        <p:tgtEl>
                                          <p:spTgt spid="27651">
                                            <p:txEl>
                                              <p:pRg st="8" end="8"/>
                                            </p:txEl>
                                          </p:spTgt>
                                        </p:tgtEl>
                                      </p:cBhvr>
                                    </p:animEffect>
                                    <p:anim calcmode="lin" valueType="num">
                                      <p:cBhvr>
                                        <p:cTn id="69" dur="1000" fill="hold"/>
                                        <p:tgtEl>
                                          <p:spTgt spid="27651">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2765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27651">
                                            <p:txEl>
                                              <p:pRg st="9" end="9"/>
                                            </p:txEl>
                                          </p:spTgt>
                                        </p:tgtEl>
                                        <p:attrNameLst>
                                          <p:attrName>style.visibility</p:attrName>
                                        </p:attrNameLst>
                                      </p:cBhvr>
                                      <p:to>
                                        <p:strVal val="visible"/>
                                      </p:to>
                                    </p:set>
                                    <p:animEffect transition="in" filter="fade">
                                      <p:cBhvr>
                                        <p:cTn id="75" dur="1000"/>
                                        <p:tgtEl>
                                          <p:spTgt spid="27651">
                                            <p:txEl>
                                              <p:pRg st="9" end="9"/>
                                            </p:txEl>
                                          </p:spTgt>
                                        </p:tgtEl>
                                      </p:cBhvr>
                                    </p:animEffect>
                                    <p:anim calcmode="lin" valueType="num">
                                      <p:cBhvr>
                                        <p:cTn id="76" dur="1000" fill="hold"/>
                                        <p:tgtEl>
                                          <p:spTgt spid="27651">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2765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285720" y="1484313"/>
            <a:ext cx="8412193" cy="5373687"/>
          </a:xfrm>
        </p:spPr>
        <p:txBody>
          <a:bodyPr/>
          <a:lstStyle/>
          <a:p>
            <a:pPr>
              <a:lnSpc>
                <a:spcPct val="90000"/>
              </a:lnSpc>
            </a:pPr>
            <a:r>
              <a:rPr lang="en-US" sz="2400" smtClean="0"/>
              <a:t>Chúng ta sống trong thế giới của </a:t>
            </a:r>
            <a:r>
              <a:rPr lang="en-US" sz="2400" i="1" smtClean="0">
                <a:solidFill>
                  <a:srgbClr val="CC3300"/>
                </a:solidFill>
              </a:rPr>
              <a:t>các mối quan hệ</a:t>
            </a:r>
            <a:r>
              <a:rPr lang="en-AU" sz="2400" smtClean="0"/>
              <a:t>, chứ không phải thế giới của </a:t>
            </a:r>
            <a:r>
              <a:rPr lang="en-AU" sz="2400" i="1" smtClean="0">
                <a:solidFill>
                  <a:srgbClr val="CC3300"/>
                </a:solidFill>
              </a:rPr>
              <a:t>các sự vật.</a:t>
            </a:r>
          </a:p>
          <a:p>
            <a:pPr>
              <a:lnSpc>
                <a:spcPct val="85000"/>
              </a:lnSpc>
              <a:buNone/>
            </a:pPr>
            <a:endParaRPr lang="en-AU" sz="2400" smtClean="0"/>
          </a:p>
          <a:p>
            <a:pPr>
              <a:lnSpc>
                <a:spcPct val="85000"/>
              </a:lnSpc>
            </a:pPr>
            <a:r>
              <a:rPr lang="en-AU" sz="2400" smtClean="0"/>
              <a:t>Quản lý công nghiệp nhấn mạnh vào một môi trường có sự tin tưởng: </a:t>
            </a:r>
          </a:p>
          <a:p>
            <a:pPr lvl="1"/>
            <a:r>
              <a:rPr lang="en-AU" smtClean="0"/>
              <a:t>Sự phát triển và trao quyền cho cá nhân là chìa khóa cho sự thành công của công ty. </a:t>
            </a:r>
          </a:p>
          <a:p>
            <a:pPr>
              <a:lnSpc>
                <a:spcPct val="85000"/>
              </a:lnSpc>
            </a:pPr>
            <a:r>
              <a:rPr lang="en-US" sz="2400" smtClean="0"/>
              <a:t>Thị trường giáo dục không thể tiếp tục phát triển trong sự cô lập khỏi những ảnh hưởng và những nhu cầu thay đổi liên tục của thị trường lao động:</a:t>
            </a:r>
            <a:r>
              <a:rPr lang="en-US" smtClean="0"/>
              <a:t>  </a:t>
            </a:r>
          </a:p>
          <a:p>
            <a:pPr lvl="1">
              <a:lnSpc>
                <a:spcPct val="85000"/>
              </a:lnSpc>
            </a:pPr>
            <a:r>
              <a:rPr lang="en-US" smtClean="0"/>
              <a:t>Cả hai thị trường này phụ thuộc lẫn nhau.</a:t>
            </a:r>
          </a:p>
        </p:txBody>
      </p:sp>
      <p:grpSp>
        <p:nvGrpSpPr>
          <p:cNvPr id="10243" name="Group 4"/>
          <p:cNvGrpSpPr>
            <a:grpSpLocks/>
          </p:cNvGrpSpPr>
          <p:nvPr/>
        </p:nvGrpSpPr>
        <p:grpSpPr bwMode="auto">
          <a:xfrm>
            <a:off x="-36513" y="5300663"/>
            <a:ext cx="9144001" cy="1557337"/>
            <a:chOff x="-23" y="3339"/>
            <a:chExt cx="5760" cy="981"/>
          </a:xfrm>
        </p:grpSpPr>
        <p:sp>
          <p:nvSpPr>
            <p:cNvPr id="28677" name="AutoShape 10"/>
            <p:cNvSpPr>
              <a:spLocks noChangeArrowheads="1"/>
            </p:cNvSpPr>
            <p:nvPr/>
          </p:nvSpPr>
          <p:spPr bwMode="auto">
            <a:xfrm>
              <a:off x="-23" y="3339"/>
              <a:ext cx="5760" cy="981"/>
            </a:xfrm>
            <a:prstGeom prst="rtTriangle">
              <a:avLst/>
            </a:prstGeom>
            <a:solidFill>
              <a:srgbClr val="FFCC00"/>
            </a:solidFill>
            <a:ln w="9525">
              <a:noFill/>
              <a:miter lim="800000"/>
              <a:headEnd/>
              <a:tailEnd/>
            </a:ln>
            <a:effectLst>
              <a:outerShdw dist="35921" dir="2700000" algn="ctr" rotWithShape="0">
                <a:schemeClr val="bg2"/>
              </a:outerShdw>
            </a:effectLst>
          </p:spPr>
          <p:txBody>
            <a:bodyPr wrap="none" anchor="ctr"/>
            <a:lstStyle/>
            <a:p>
              <a:pPr>
                <a:defRPr/>
              </a:pPr>
              <a:endParaRPr lang="en-AU" sz="1800"/>
            </a:p>
          </p:txBody>
        </p:sp>
        <p:sp>
          <p:nvSpPr>
            <p:cNvPr id="10247" name="AutoShape 11"/>
            <p:cNvSpPr>
              <a:spLocks noChangeArrowheads="1"/>
            </p:cNvSpPr>
            <p:nvPr/>
          </p:nvSpPr>
          <p:spPr bwMode="auto">
            <a:xfrm>
              <a:off x="-23" y="3430"/>
              <a:ext cx="5760" cy="890"/>
            </a:xfrm>
            <a:prstGeom prst="rtTriangle">
              <a:avLst/>
            </a:prstGeom>
            <a:solidFill>
              <a:srgbClr val="FF0000"/>
            </a:solidFill>
            <a:ln w="9525">
              <a:noFill/>
              <a:miter lim="800000"/>
              <a:headEnd/>
              <a:tailEnd/>
            </a:ln>
          </p:spPr>
          <p:txBody>
            <a:bodyPr wrap="none" anchor="ctr"/>
            <a:lstStyle/>
            <a:p>
              <a:endParaRPr lang="en-AU" sz="1800"/>
            </a:p>
          </p:txBody>
        </p:sp>
        <p:sp>
          <p:nvSpPr>
            <p:cNvPr id="10248" name="AutoShape 12"/>
            <p:cNvSpPr>
              <a:spLocks noChangeArrowheads="1"/>
            </p:cNvSpPr>
            <p:nvPr/>
          </p:nvSpPr>
          <p:spPr bwMode="auto">
            <a:xfrm>
              <a:off x="-23" y="3521"/>
              <a:ext cx="5692" cy="799"/>
            </a:xfrm>
            <a:prstGeom prst="rtTriangle">
              <a:avLst/>
            </a:prstGeom>
            <a:solidFill>
              <a:srgbClr val="339933"/>
            </a:solidFill>
            <a:ln w="9525">
              <a:noFill/>
              <a:miter lim="800000"/>
              <a:headEnd/>
              <a:tailEnd/>
            </a:ln>
          </p:spPr>
          <p:txBody>
            <a:bodyPr wrap="none" anchor="ctr"/>
            <a:lstStyle/>
            <a:p>
              <a:endParaRPr lang="en-AU" sz="1800"/>
            </a:p>
          </p:txBody>
        </p:sp>
        <p:sp>
          <p:nvSpPr>
            <p:cNvPr id="10249" name="AutoShape 13"/>
            <p:cNvSpPr>
              <a:spLocks noChangeArrowheads="1"/>
            </p:cNvSpPr>
            <p:nvPr/>
          </p:nvSpPr>
          <p:spPr bwMode="auto">
            <a:xfrm>
              <a:off x="-23" y="3612"/>
              <a:ext cx="5760" cy="708"/>
            </a:xfrm>
            <a:prstGeom prst="rtTriangle">
              <a:avLst/>
            </a:prstGeom>
            <a:solidFill>
              <a:schemeClr val="bg1"/>
            </a:solidFill>
            <a:ln w="9525">
              <a:noFill/>
              <a:miter lim="800000"/>
              <a:headEnd/>
              <a:tailEnd/>
            </a:ln>
          </p:spPr>
          <p:txBody>
            <a:bodyPr wrap="none" anchor="ctr"/>
            <a:lstStyle/>
            <a:p>
              <a:endParaRPr lang="en-AU" sz="1800"/>
            </a:p>
          </p:txBody>
        </p:sp>
        <p:grpSp>
          <p:nvGrpSpPr>
            <p:cNvPr id="10250" name="Group 9"/>
            <p:cNvGrpSpPr>
              <a:grpSpLocks/>
            </p:cNvGrpSpPr>
            <p:nvPr/>
          </p:nvGrpSpPr>
          <p:grpSpPr bwMode="auto">
            <a:xfrm>
              <a:off x="-1" y="3702"/>
              <a:ext cx="3743" cy="590"/>
              <a:chOff x="-1" y="3702"/>
              <a:chExt cx="3743" cy="590"/>
            </a:xfrm>
          </p:grpSpPr>
          <p:grpSp>
            <p:nvGrpSpPr>
              <p:cNvPr id="10251" name="Group 6"/>
              <p:cNvGrpSpPr>
                <a:grpSpLocks/>
              </p:cNvGrpSpPr>
              <p:nvPr/>
            </p:nvGrpSpPr>
            <p:grpSpPr bwMode="auto">
              <a:xfrm>
                <a:off x="-1" y="3702"/>
                <a:ext cx="590" cy="545"/>
                <a:chOff x="2990857" y="948017"/>
                <a:chExt cx="3162285" cy="4961965"/>
              </a:xfrm>
            </p:grpSpPr>
            <p:pic>
              <p:nvPicPr>
                <p:cNvPr id="10254" name="Picture 4"/>
                <p:cNvPicPr>
                  <a:picLocks noChangeAspect="1" noChangeArrowheads="1"/>
                </p:cNvPicPr>
                <p:nvPr/>
              </p:nvPicPr>
              <p:blipFill>
                <a:blip r:embed="rId2" cstate="print"/>
                <a:srcRect r="20557"/>
                <a:stretch>
                  <a:fillRect/>
                </a:stretch>
              </p:blipFill>
              <p:spPr bwMode="auto">
                <a:xfrm>
                  <a:off x="2990857" y="948017"/>
                  <a:ext cx="3162285" cy="4961965"/>
                </a:xfrm>
                <a:prstGeom prst="rect">
                  <a:avLst/>
                </a:prstGeom>
                <a:noFill/>
                <a:ln w="9525">
                  <a:noFill/>
                  <a:miter lim="800000"/>
                  <a:headEnd/>
                  <a:tailEnd/>
                </a:ln>
              </p:spPr>
            </p:pic>
            <p:sp>
              <p:nvSpPr>
                <p:cNvPr id="6" name="5-Point Star 5"/>
                <p:cNvSpPr/>
                <p:nvPr/>
              </p:nvSpPr>
              <p:spPr>
                <a:xfrm>
                  <a:off x="3709074" y="2277277"/>
                  <a:ext cx="1511465" cy="1220005"/>
                </a:xfrm>
                <a:prstGeom prst="star5">
                  <a:avLst/>
                </a:prstGeom>
                <a:solidFill>
                  <a:srgbClr val="FFC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grpSp>
          <p:sp>
            <p:nvSpPr>
              <p:cNvPr id="28689" name="Rectangle 17"/>
              <p:cNvSpPr>
                <a:spLocks noChangeArrowheads="1"/>
              </p:cNvSpPr>
              <p:nvPr/>
            </p:nvSpPr>
            <p:spPr bwMode="auto">
              <a:xfrm>
                <a:off x="453" y="4071"/>
                <a:ext cx="3289" cy="221"/>
              </a:xfrm>
              <a:prstGeom prst="rect">
                <a:avLst/>
              </a:prstGeom>
              <a:noFill/>
              <a:ln w="9525">
                <a:noFill/>
                <a:miter lim="800000"/>
                <a:headEnd/>
                <a:tailEnd/>
              </a:ln>
              <a:effectLst/>
            </p:spPr>
            <p:txBody>
              <a:bodyPr>
                <a:spAutoFit/>
              </a:bodyPr>
              <a:lstStyle/>
              <a:p>
                <a:pPr>
                  <a:lnSpc>
                    <a:spcPct val="85000"/>
                  </a:lnSpc>
                  <a:defRPr/>
                </a:pPr>
                <a:endParaRPr lang="en-US" sz="2000" b="1">
                  <a:effectLst>
                    <a:outerShdw blurRad="38100" dist="38100" dir="2700000" algn="tl">
                      <a:srgbClr val="C0C0C0"/>
                    </a:outerShdw>
                  </a:effectLst>
                </a:endParaRPr>
              </a:p>
            </p:txBody>
          </p:sp>
          <p:sp>
            <p:nvSpPr>
              <p:cNvPr id="28690" name="Rectangle 18"/>
              <p:cNvSpPr>
                <a:spLocks noChangeArrowheads="1"/>
              </p:cNvSpPr>
              <p:nvPr/>
            </p:nvSpPr>
            <p:spPr bwMode="auto">
              <a:xfrm>
                <a:off x="453" y="3889"/>
                <a:ext cx="1633" cy="221"/>
              </a:xfrm>
              <a:prstGeom prst="rect">
                <a:avLst/>
              </a:prstGeom>
              <a:noFill/>
              <a:ln w="9525">
                <a:noFill/>
                <a:miter lim="800000"/>
                <a:headEnd/>
                <a:tailEnd/>
              </a:ln>
              <a:effectLst/>
            </p:spPr>
            <p:txBody>
              <a:bodyPr>
                <a:spAutoFit/>
              </a:bodyPr>
              <a:lstStyle/>
              <a:p>
                <a:pPr>
                  <a:lnSpc>
                    <a:spcPct val="85000"/>
                  </a:lnSpc>
                  <a:defRPr/>
                </a:pPr>
                <a:r>
                  <a:rPr lang="en-AU" sz="2000" b="1">
                    <a:effectLst>
                      <a:outerShdw blurRad="38100" dist="38100" dir="2700000" algn="tl">
                        <a:srgbClr val="C0C0C0"/>
                      </a:outerShdw>
                    </a:effectLst>
                  </a:rPr>
                  <a:t>Burgess &amp; Turner :</a:t>
                </a:r>
                <a:endParaRPr lang="en-US" sz="2000" b="1">
                  <a:effectLst>
                    <a:outerShdw blurRad="38100" dist="38100" dir="2700000" algn="tl">
                      <a:srgbClr val="C0C0C0"/>
                    </a:outerShdw>
                  </a:effectLst>
                </a:endParaRPr>
              </a:p>
            </p:txBody>
          </p:sp>
        </p:grpSp>
      </p:grpSp>
      <p:sp>
        <p:nvSpPr>
          <p:cNvPr id="4098" name="Rectangle 2"/>
          <p:cNvSpPr>
            <a:spLocks noChangeArrowheads="1"/>
          </p:cNvSpPr>
          <p:nvPr/>
        </p:nvSpPr>
        <p:spPr bwMode="auto">
          <a:xfrm>
            <a:off x="214282" y="214290"/>
            <a:ext cx="8929718" cy="1203348"/>
          </a:xfrm>
          <a:prstGeom prst="rect">
            <a:avLst/>
          </a:prstGeom>
          <a:gradFill rotWithShape="1">
            <a:gsLst>
              <a:gs pos="0">
                <a:srgbClr val="FF0000"/>
              </a:gs>
              <a:gs pos="50000">
                <a:srgbClr val="760000"/>
              </a:gs>
              <a:gs pos="100000">
                <a:srgbClr val="FF0000"/>
              </a:gs>
            </a:gsLst>
            <a:lin ang="5400000" scaled="1"/>
          </a:gradFill>
          <a:ln w="9525">
            <a:noFill/>
            <a:miter lim="800000"/>
            <a:headEnd/>
            <a:tailEnd/>
          </a:ln>
        </p:spPr>
        <p:txBody>
          <a:bodyPr anchor="ctr"/>
          <a:lstStyle/>
          <a:p>
            <a:pPr algn="ctr" eaLnBrk="0" hangingPunct="0">
              <a:defRPr/>
            </a:pPr>
            <a:r>
              <a:rPr lang="en-AU" sz="4400" b="1" smtClean="0">
                <a:solidFill>
                  <a:srgbClr val="FFCC00"/>
                </a:solidFill>
                <a:effectLst>
                  <a:outerShdw blurRad="38100" dist="38100" dir="2700000" algn="tl">
                    <a:srgbClr val="000000"/>
                  </a:outerShdw>
                </a:effectLst>
              </a:rPr>
              <a:t>Những thay đổi trong tổ chức</a:t>
            </a:r>
            <a:endParaRPr lang="en-US" sz="4400" b="1" dirty="0">
              <a:solidFill>
                <a:srgbClr val="FFCC00"/>
              </a:solidFill>
              <a:effectLst>
                <a:outerShdw blurRad="38100" dist="38100" dir="2700000" algn="tl">
                  <a:srgbClr val="000000"/>
                </a:outerShdw>
              </a:effectLst>
            </a:endParaRPr>
          </a:p>
        </p:txBody>
      </p:sp>
      <p:pic>
        <p:nvPicPr>
          <p:cNvPr id="28692" name="Picture 20" descr="http://www.iblogoakville.com/wp-content/uploads/2010/06/the-power-of-social-media-quality-relationships.jpg"/>
          <p:cNvPicPr>
            <a:picLocks noChangeAspect="1" noChangeArrowheads="1"/>
          </p:cNvPicPr>
          <p:nvPr/>
        </p:nvPicPr>
        <p:blipFill>
          <a:blip r:embed="rId3" cstate="print"/>
          <a:srcRect/>
          <a:stretch>
            <a:fillRect/>
          </a:stretch>
        </p:blipFill>
        <p:spPr bwMode="auto">
          <a:xfrm>
            <a:off x="7392988" y="5286388"/>
            <a:ext cx="1751012" cy="1341437"/>
          </a:xfrm>
          <a:prstGeom prst="rect">
            <a:avLst/>
          </a:prstGeom>
          <a:noFill/>
          <a:ln w="9525">
            <a:noFill/>
            <a:miter lim="800000"/>
            <a:headEnd/>
            <a:tailEnd/>
          </a:ln>
        </p:spPr>
      </p:pic>
      <p:sp>
        <p:nvSpPr>
          <p:cNvPr id="16" name="Rectangle 17"/>
          <p:cNvSpPr>
            <a:spLocks noChangeArrowheads="1"/>
          </p:cNvSpPr>
          <p:nvPr/>
        </p:nvSpPr>
        <p:spPr bwMode="auto">
          <a:xfrm>
            <a:off x="719136" y="6462713"/>
            <a:ext cx="5996003" cy="353943"/>
          </a:xfrm>
          <a:prstGeom prst="rect">
            <a:avLst/>
          </a:prstGeom>
          <a:noFill/>
          <a:ln w="9525">
            <a:noFill/>
            <a:miter lim="800000"/>
            <a:headEnd/>
            <a:tailEnd/>
          </a:ln>
          <a:effectLst/>
        </p:spPr>
        <p:txBody>
          <a:bodyPr wrap="square">
            <a:spAutoFit/>
          </a:bodyPr>
          <a:lstStyle/>
          <a:p>
            <a:pPr>
              <a:lnSpc>
                <a:spcPct val="85000"/>
              </a:lnSpc>
              <a:defRPr/>
            </a:pPr>
            <a:r>
              <a:rPr lang="en-US" sz="2000" b="1" smtClean="0">
                <a:effectLst>
                  <a:outerShdw blurRad="38100" dist="38100" dir="2700000" algn="tl">
                    <a:srgbClr val="C0C0C0"/>
                  </a:outerShdw>
                </a:effectLst>
              </a:rPr>
              <a:t>Thúc đẩy hợp tác với doanh nghiệp</a:t>
            </a:r>
            <a:endParaRPr lang="en-US" sz="2000" b="1">
              <a:effectLst>
                <a:outerShdw blurRad="38100" dist="38100" dir="2700000" algn="tl">
                  <a:srgbClr val="C0C0C0"/>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anim calcmode="lin" valueType="num">
                                      <p:cBhvr>
                                        <p:cTn id="8"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675">
                                            <p:txEl>
                                              <p:pRg st="2" end="2"/>
                                            </p:txEl>
                                          </p:spTgt>
                                        </p:tgtEl>
                                        <p:attrNameLst>
                                          <p:attrName>style.visibility</p:attrName>
                                        </p:attrNameLst>
                                      </p:cBhvr>
                                      <p:to>
                                        <p:strVal val="visible"/>
                                      </p:to>
                                    </p:set>
                                    <p:animEffect transition="in" filter="fade">
                                      <p:cBhvr>
                                        <p:cTn id="14" dur="1000"/>
                                        <p:tgtEl>
                                          <p:spTgt spid="28675">
                                            <p:txEl>
                                              <p:pRg st="2" end="2"/>
                                            </p:txEl>
                                          </p:spTgt>
                                        </p:tgtEl>
                                      </p:cBhvr>
                                    </p:animEffect>
                                    <p:anim calcmode="lin" valueType="num">
                                      <p:cBhvr>
                                        <p:cTn id="15"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86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675">
                                            <p:txEl>
                                              <p:pRg st="3" end="3"/>
                                            </p:txEl>
                                          </p:spTgt>
                                        </p:tgtEl>
                                        <p:attrNameLst>
                                          <p:attrName>style.visibility</p:attrName>
                                        </p:attrNameLst>
                                      </p:cBhvr>
                                      <p:to>
                                        <p:strVal val="visible"/>
                                      </p:to>
                                    </p:set>
                                    <p:animEffect transition="in" filter="fade">
                                      <p:cBhvr>
                                        <p:cTn id="21" dur="1000"/>
                                        <p:tgtEl>
                                          <p:spTgt spid="28675">
                                            <p:txEl>
                                              <p:pRg st="3" end="3"/>
                                            </p:txEl>
                                          </p:spTgt>
                                        </p:tgtEl>
                                      </p:cBhvr>
                                    </p:animEffect>
                                    <p:anim calcmode="lin" valueType="num">
                                      <p:cBhvr>
                                        <p:cTn id="22"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86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675">
                                            <p:txEl>
                                              <p:pRg st="4" end="4"/>
                                            </p:txEl>
                                          </p:spTgt>
                                        </p:tgtEl>
                                        <p:attrNameLst>
                                          <p:attrName>style.visibility</p:attrName>
                                        </p:attrNameLst>
                                      </p:cBhvr>
                                      <p:to>
                                        <p:strVal val="visible"/>
                                      </p:to>
                                    </p:set>
                                    <p:animEffect transition="in" filter="fade">
                                      <p:cBhvr>
                                        <p:cTn id="28" dur="1000"/>
                                        <p:tgtEl>
                                          <p:spTgt spid="28675">
                                            <p:txEl>
                                              <p:pRg st="4" end="4"/>
                                            </p:txEl>
                                          </p:spTgt>
                                        </p:tgtEl>
                                      </p:cBhvr>
                                    </p:animEffect>
                                    <p:anim calcmode="lin" valueType="num">
                                      <p:cBhvr>
                                        <p:cTn id="29" dur="1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86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8675">
                                            <p:txEl>
                                              <p:pRg st="5" end="5"/>
                                            </p:txEl>
                                          </p:spTgt>
                                        </p:tgtEl>
                                        <p:attrNameLst>
                                          <p:attrName>style.visibility</p:attrName>
                                        </p:attrNameLst>
                                      </p:cBhvr>
                                      <p:to>
                                        <p:strVal val="visible"/>
                                      </p:to>
                                    </p:set>
                                    <p:animEffect transition="in" filter="fade">
                                      <p:cBhvr>
                                        <p:cTn id="35" dur="1000"/>
                                        <p:tgtEl>
                                          <p:spTgt spid="28675">
                                            <p:txEl>
                                              <p:pRg st="5" end="5"/>
                                            </p:txEl>
                                          </p:spTgt>
                                        </p:tgtEl>
                                      </p:cBhvr>
                                    </p:animEffect>
                                    <p:anim calcmode="lin" valueType="num">
                                      <p:cBhvr>
                                        <p:cTn id="36" dur="10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86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8692"/>
                                        </p:tgtEl>
                                        <p:attrNameLst>
                                          <p:attrName>style.visibility</p:attrName>
                                        </p:attrNameLst>
                                      </p:cBhvr>
                                      <p:to>
                                        <p:strVal val="visible"/>
                                      </p:to>
                                    </p:set>
                                    <p:animEffect transition="in" filter="checkerboard(across)">
                                      <p:cBhvr>
                                        <p:cTn id="42" dur="500"/>
                                        <p:tgtEl>
                                          <p:spTgt spid="28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1800</TotalTime>
  <Words>2042</Words>
  <Application>Microsoft Office PowerPoint</Application>
  <PresentationFormat>On-screen Show (4:3)</PresentationFormat>
  <Paragraphs>232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Custom Design</vt:lpstr>
      <vt:lpstr>Slide 1</vt:lpstr>
      <vt:lpstr>Thông tin về báo cáo viên</vt:lpstr>
      <vt:lpstr>Nội dung bài báo cáo</vt:lpstr>
      <vt:lpstr>Slide 4</vt:lpstr>
      <vt:lpstr>Slide 5</vt:lpstr>
      <vt:lpstr>Slide 6</vt:lpstr>
      <vt:lpstr>Slide 7</vt:lpstr>
      <vt:lpstr>Slide 8</vt:lpstr>
      <vt:lpstr>Slide 9</vt:lpstr>
      <vt:lpstr>Slide 10</vt:lpstr>
      <vt:lpstr>Mối quan hệ đối tác xuyên Thái Bình Dương (TPP)</vt:lpstr>
      <vt:lpstr>Slide 12</vt:lpstr>
      <vt:lpstr>Slide 13</vt:lpstr>
      <vt:lpstr>Slide 14</vt:lpstr>
      <vt:lpstr>Slide 15</vt:lpstr>
      <vt:lpstr>Slide 16</vt:lpstr>
      <vt:lpstr>Slide 17</vt:lpstr>
      <vt:lpstr>Những thay đổi  về mặt cơ cấu tổ chức</vt:lpstr>
      <vt:lpstr>Slide 19</vt:lpstr>
      <vt:lpstr>Slide 20</vt:lpstr>
      <vt:lpstr>Kết luận</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lnvyen</cp:lastModifiedBy>
  <cp:revision>167</cp:revision>
  <dcterms:created xsi:type="dcterms:W3CDTF">2011-05-31T07:54:32Z</dcterms:created>
  <dcterms:modified xsi:type="dcterms:W3CDTF">2012-06-27T11:49:36Z</dcterms:modified>
</cp:coreProperties>
</file>